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docx" ContentType="application/vnd.openxmlformats-officedocument.wordprocessingml.document"/>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Default Extension="jpeg" ContentType="image/jpeg"/>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31"/>
  </p:notesMasterIdLst>
  <p:sldIdLst>
    <p:sldId id="290" r:id="rId2"/>
    <p:sldId id="352" r:id="rId3"/>
    <p:sldId id="353" r:id="rId4"/>
    <p:sldId id="356" r:id="rId5"/>
    <p:sldId id="322" r:id="rId6"/>
    <p:sldId id="350" r:id="rId7"/>
    <p:sldId id="354" r:id="rId8"/>
    <p:sldId id="351" r:id="rId9"/>
    <p:sldId id="347" r:id="rId10"/>
    <p:sldId id="358" r:id="rId11"/>
    <p:sldId id="362" r:id="rId12"/>
    <p:sldId id="340" r:id="rId13"/>
    <p:sldId id="360" r:id="rId14"/>
    <p:sldId id="361" r:id="rId15"/>
    <p:sldId id="348" r:id="rId16"/>
    <p:sldId id="355" r:id="rId17"/>
    <p:sldId id="327" r:id="rId18"/>
    <p:sldId id="357" r:id="rId19"/>
    <p:sldId id="373" r:id="rId20"/>
    <p:sldId id="372" r:id="rId21"/>
    <p:sldId id="365" r:id="rId22"/>
    <p:sldId id="367" r:id="rId23"/>
    <p:sldId id="366" r:id="rId24"/>
    <p:sldId id="368" r:id="rId25"/>
    <p:sldId id="369" r:id="rId26"/>
    <p:sldId id="370" r:id="rId27"/>
    <p:sldId id="371" r:id="rId28"/>
    <p:sldId id="374" r:id="rId29"/>
    <p:sldId id="375" r:id="rId30"/>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81754" autoAdjust="0"/>
  </p:normalViewPr>
  <p:slideViewPr>
    <p:cSldViewPr>
      <p:cViewPr varScale="1">
        <p:scale>
          <a:sx n="111" d="100"/>
          <a:sy n="111" d="100"/>
        </p:scale>
        <p:origin x="-1614" y="-78"/>
      </p:cViewPr>
      <p:guideLst>
        <p:guide orient="horz" pos="2160"/>
        <p:guide pos="2880"/>
      </p:guideLst>
    </p:cSldViewPr>
  </p:slideViewPr>
  <p:outlineViewPr>
    <p:cViewPr>
      <p:scale>
        <a:sx n="33" d="100"/>
        <a:sy n="33" d="100"/>
      </p:scale>
      <p:origin x="0" y="257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9.emf"/><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6661" tIns="48331" rIns="96661" bIns="48331" rtlCol="0"/>
          <a:lstStyle>
            <a:lvl1pPr algn="l" fontAlgn="auto">
              <a:spcBef>
                <a:spcPts val="0"/>
              </a:spcBef>
              <a:spcAft>
                <a:spcPts val="0"/>
              </a:spcAft>
              <a:defRPr sz="1300">
                <a:latin typeface="+mn-lt"/>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6661" tIns="48331" rIns="96661" bIns="48331" rtlCol="0"/>
          <a:lstStyle>
            <a:lvl1pPr algn="r" fontAlgn="auto">
              <a:spcBef>
                <a:spcPts val="0"/>
              </a:spcBef>
              <a:spcAft>
                <a:spcPts val="0"/>
              </a:spcAft>
              <a:defRPr sz="1300" smtClean="0">
                <a:latin typeface="+mn-lt"/>
              </a:defRPr>
            </a:lvl1pPr>
          </a:lstStyle>
          <a:p>
            <a:pPr>
              <a:defRPr/>
            </a:pPr>
            <a:fld id="{6FF68BE4-5424-49A8-B3E7-2ECCAF6A7BAF}" type="datetimeFigureOut">
              <a:rPr lang="en-US"/>
              <a:pPr>
                <a:defRPr/>
              </a:pPr>
              <a:t>11/2/2009</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6661" tIns="48331" rIns="96661" bIns="48331"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120188"/>
            <a:ext cx="3170238" cy="479425"/>
          </a:xfrm>
          <a:prstGeom prst="rect">
            <a:avLst/>
          </a:prstGeom>
        </p:spPr>
        <p:txBody>
          <a:bodyPr vert="horz" lIns="96661" tIns="48331" rIns="96661" bIns="48331" rtlCol="0" anchor="b"/>
          <a:lstStyle>
            <a:lvl1pPr algn="l" fontAlgn="auto">
              <a:spcBef>
                <a:spcPts val="0"/>
              </a:spcBef>
              <a:spcAft>
                <a:spcPts val="0"/>
              </a:spcAft>
              <a:defRPr sz="1300">
                <a:latin typeface="+mn-lt"/>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6661" tIns="48331" rIns="96661" bIns="48331" rtlCol="0" anchor="b"/>
          <a:lstStyle>
            <a:lvl1pPr algn="r" fontAlgn="auto">
              <a:spcBef>
                <a:spcPts val="0"/>
              </a:spcBef>
              <a:spcAft>
                <a:spcPts val="0"/>
              </a:spcAft>
              <a:defRPr sz="1300" smtClean="0">
                <a:latin typeface="+mn-lt"/>
              </a:defRPr>
            </a:lvl1pPr>
          </a:lstStyle>
          <a:p>
            <a:pPr>
              <a:defRPr/>
            </a:pPr>
            <a:fld id="{52568729-1D28-4429-8556-2CFD609F51D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63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759CA83-F266-4E68-99D1-A7183C87A45C}" type="slidenum">
              <a:rPr lang="en-US"/>
              <a:pPr fontAlgn="base">
                <a:spcBef>
                  <a:spcPct val="0"/>
                </a:spcBef>
                <a:spcAft>
                  <a:spcPct val="0"/>
                </a:spcAft>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Rot="1" noChangeAspect="1" noTextEdit="1"/>
          </p:cNvSpPr>
          <p:nvPr>
            <p:ph type="sldImg"/>
          </p:nvPr>
        </p:nvSpPr>
        <p:spPr bwMode="auto">
          <a:noFill/>
          <a:ln>
            <a:solidFill>
              <a:srgbClr val="000000"/>
            </a:solidFill>
            <a:miter lim="800000"/>
            <a:headEnd/>
            <a:tailEnd/>
          </a:ln>
        </p:spPr>
      </p:sp>
      <p:sp>
        <p:nvSpPr>
          <p:cNvPr id="183299"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Rot="1" noChangeAspect="1" noTextEdit="1"/>
          </p:cNvSpPr>
          <p:nvPr>
            <p:ph type="sldImg"/>
          </p:nvPr>
        </p:nvSpPr>
        <p:spPr bwMode="auto">
          <a:noFill/>
          <a:ln>
            <a:solidFill>
              <a:srgbClr val="000000"/>
            </a:solidFill>
            <a:miter lim="800000"/>
            <a:headEnd/>
            <a:tailEnd/>
          </a:ln>
        </p:spPr>
      </p:sp>
      <p:sp>
        <p:nvSpPr>
          <p:cNvPr id="18432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spect="1" noTextEdit="1"/>
          </p:cNvSpPr>
          <p:nvPr>
            <p:ph type="sldImg"/>
          </p:nvPr>
        </p:nvSpPr>
        <p:spPr bwMode="auto">
          <a:noFill/>
          <a:ln>
            <a:solidFill>
              <a:srgbClr val="000000"/>
            </a:solidFill>
            <a:miter lim="800000"/>
            <a:headEnd/>
            <a:tailEnd/>
          </a:ln>
        </p:spPr>
      </p:sp>
      <p:sp>
        <p:nvSpPr>
          <p:cNvPr id="18534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Rot="1" noChangeAspect="1" noTextEdit="1"/>
          </p:cNvSpPr>
          <p:nvPr>
            <p:ph type="sldImg"/>
          </p:nvPr>
        </p:nvSpPr>
        <p:spPr bwMode="auto">
          <a:noFill/>
          <a:ln>
            <a:solidFill>
              <a:srgbClr val="000000"/>
            </a:solidFill>
            <a:miter lim="800000"/>
            <a:headEnd/>
            <a:tailEnd/>
          </a:ln>
        </p:spPr>
      </p:sp>
      <p:sp>
        <p:nvSpPr>
          <p:cNvPr id="18637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Rot="1" noChangeAspect="1" noTextEdit="1"/>
          </p:cNvSpPr>
          <p:nvPr>
            <p:ph type="sldImg"/>
          </p:nvPr>
        </p:nvSpPr>
        <p:spPr bwMode="auto">
          <a:noFill/>
          <a:ln>
            <a:solidFill>
              <a:srgbClr val="000000"/>
            </a:solidFill>
            <a:miter lim="800000"/>
            <a:headEnd/>
            <a:tailEnd/>
          </a:ln>
        </p:spPr>
      </p:sp>
      <p:sp>
        <p:nvSpPr>
          <p:cNvPr id="18739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Rot="1" noChangeAspect="1" noTextEdit="1"/>
          </p:cNvSpPr>
          <p:nvPr>
            <p:ph type="sldImg"/>
          </p:nvPr>
        </p:nvSpPr>
        <p:spPr bwMode="auto">
          <a:noFill/>
          <a:ln>
            <a:solidFill>
              <a:srgbClr val="000000"/>
            </a:solidFill>
            <a:miter lim="800000"/>
            <a:headEnd/>
            <a:tailEnd/>
          </a:ln>
        </p:spPr>
      </p:sp>
      <p:sp>
        <p:nvSpPr>
          <p:cNvPr id="188419"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Rot="1" noChangeAspect="1" noTextEdit="1"/>
          </p:cNvSpPr>
          <p:nvPr>
            <p:ph type="sldImg"/>
          </p:nvPr>
        </p:nvSpPr>
        <p:spPr bwMode="auto">
          <a:noFill/>
          <a:ln>
            <a:solidFill>
              <a:srgbClr val="000000"/>
            </a:solidFill>
            <a:miter lim="800000"/>
            <a:headEnd/>
            <a:tailEnd/>
          </a:ln>
        </p:spPr>
      </p:sp>
      <p:sp>
        <p:nvSpPr>
          <p:cNvPr id="18944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Rot="1" noChangeAspect="1" noTextEdit="1"/>
          </p:cNvSpPr>
          <p:nvPr>
            <p:ph type="sldImg"/>
          </p:nvPr>
        </p:nvSpPr>
        <p:spPr bwMode="auto">
          <a:noFill/>
          <a:ln>
            <a:solidFill>
              <a:srgbClr val="000000"/>
            </a:solidFill>
            <a:miter lim="800000"/>
            <a:headEnd/>
            <a:tailEnd/>
          </a:ln>
        </p:spPr>
      </p:sp>
      <p:sp>
        <p:nvSpPr>
          <p:cNvPr id="19046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Rot="1" noChangeAspect="1" noTextEdit="1"/>
          </p:cNvSpPr>
          <p:nvPr>
            <p:ph type="sldImg"/>
          </p:nvPr>
        </p:nvSpPr>
        <p:spPr bwMode="auto">
          <a:noFill/>
          <a:ln>
            <a:solidFill>
              <a:srgbClr val="000000"/>
            </a:solidFill>
            <a:miter lim="800000"/>
            <a:headEnd/>
            <a:tailEnd/>
          </a:ln>
        </p:spPr>
      </p:sp>
      <p:sp>
        <p:nvSpPr>
          <p:cNvPr id="19149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Rot="1" noChangeAspect="1" noTextEdit="1"/>
          </p:cNvSpPr>
          <p:nvPr>
            <p:ph type="sldImg"/>
          </p:nvPr>
        </p:nvSpPr>
        <p:spPr bwMode="auto">
          <a:noFill/>
          <a:ln>
            <a:solidFill>
              <a:srgbClr val="000000"/>
            </a:solidFill>
            <a:miter lim="800000"/>
            <a:headEnd/>
            <a:tailEnd/>
          </a:ln>
        </p:spPr>
      </p:sp>
      <p:sp>
        <p:nvSpPr>
          <p:cNvPr id="19251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Rot="1" noChangeAspect="1" noTextEdit="1"/>
          </p:cNvSpPr>
          <p:nvPr>
            <p:ph type="sldImg"/>
          </p:nvPr>
        </p:nvSpPr>
        <p:spPr bwMode="auto">
          <a:noFill/>
          <a:ln>
            <a:solidFill>
              <a:srgbClr val="000000"/>
            </a:solidFill>
            <a:miter lim="800000"/>
            <a:headEnd/>
            <a:tailEnd/>
          </a:ln>
        </p:spPr>
      </p:sp>
      <p:sp>
        <p:nvSpPr>
          <p:cNvPr id="193539"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EA9604-03CB-4F51-BB62-BD534A66C7F8}" type="slidenum">
              <a:rPr lang="en-US"/>
              <a:pPr fontAlgn="base">
                <a:spcBef>
                  <a:spcPct val="0"/>
                </a:spcBef>
                <a:spcAft>
                  <a:spcPct val="0"/>
                </a:spcAft>
              </a:pPr>
              <a:t>13</a:t>
            </a:fld>
            <a:endParaRPr lang="en-US"/>
          </a:p>
        </p:txBody>
      </p:sp>
      <p:sp>
        <p:nvSpPr>
          <p:cNvPr id="15565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565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Only difference is that we don’t know sigma, so when we calculate t, it uses the standard error of the means that is calculated with s, which is slightly larger because we aren’t quite sure.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Rot="1" noChangeAspect="1" noTextEdit="1"/>
          </p:cNvSpPr>
          <p:nvPr>
            <p:ph type="sldImg"/>
          </p:nvPr>
        </p:nvSpPr>
        <p:spPr bwMode="auto">
          <a:noFill/>
          <a:ln>
            <a:solidFill>
              <a:srgbClr val="000000"/>
            </a:solidFill>
            <a:miter lim="800000"/>
            <a:headEnd/>
            <a:tailEnd/>
          </a:ln>
        </p:spPr>
      </p:sp>
      <p:sp>
        <p:nvSpPr>
          <p:cNvPr id="19456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Rot="1" noChangeAspect="1" noTextEdit="1"/>
          </p:cNvSpPr>
          <p:nvPr>
            <p:ph type="sldImg"/>
          </p:nvPr>
        </p:nvSpPr>
        <p:spPr bwMode="auto">
          <a:noFill/>
          <a:ln>
            <a:solidFill>
              <a:srgbClr val="000000"/>
            </a:solidFill>
            <a:miter lim="800000"/>
            <a:headEnd/>
            <a:tailEnd/>
          </a:ln>
        </p:spPr>
      </p:sp>
      <p:sp>
        <p:nvSpPr>
          <p:cNvPr id="19558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Rot="1" noChangeAspect="1" noTextEdit="1"/>
          </p:cNvSpPr>
          <p:nvPr>
            <p:ph type="sldImg"/>
          </p:nvPr>
        </p:nvSpPr>
        <p:spPr bwMode="auto">
          <a:noFill/>
          <a:ln>
            <a:solidFill>
              <a:srgbClr val="000000"/>
            </a:solidFill>
            <a:miter lim="800000"/>
            <a:headEnd/>
            <a:tailEnd/>
          </a:ln>
        </p:spPr>
      </p:sp>
      <p:sp>
        <p:nvSpPr>
          <p:cNvPr id="19661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Slide Image Placeholder 1"/>
          <p:cNvSpPr>
            <a:spLocks noGrp="1" noRot="1" noChangeAspect="1"/>
          </p:cNvSpPr>
          <p:nvPr>
            <p:ph type="sldImg"/>
          </p:nvPr>
        </p:nvSpPr>
        <p:spPr bwMode="auto">
          <a:noFill/>
          <a:ln>
            <a:solidFill>
              <a:srgbClr val="000000"/>
            </a:solidFill>
            <a:miter lim="800000"/>
            <a:headEnd/>
            <a:tailEnd/>
          </a:ln>
        </p:spPr>
      </p:sp>
      <p:sp>
        <p:nvSpPr>
          <p:cNvPr id="1607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H</a:t>
            </a:r>
            <a:r>
              <a:rPr lang="en-US" baseline="-25000" smtClean="0"/>
              <a:t>0</a:t>
            </a:r>
            <a:r>
              <a:rPr lang="en-US" smtClean="0"/>
              <a:t>: </a:t>
            </a:r>
            <a:r>
              <a:rPr lang="en-US" smtClean="0">
                <a:sym typeface="Symbol" pitchFamily="18" charset="2"/>
              </a:rPr>
              <a:t> = 100</a:t>
            </a:r>
            <a:endParaRPr lang="en-US" smtClean="0"/>
          </a:p>
        </p:txBody>
      </p:sp>
      <p:sp>
        <p:nvSpPr>
          <p:cNvPr id="1607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86A6BD7-5CA3-4CE2-9291-94F593785B48}" type="slidenum">
              <a:rPr lang="en-US"/>
              <a:pPr fontAlgn="base">
                <a:spcBef>
                  <a:spcPct val="0"/>
                </a:spcBef>
                <a:spcAft>
                  <a:spcPct val="0"/>
                </a:spcAft>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1F7CC47-8E51-466E-9C11-AE4F7BCC80A8}" type="slidenum">
              <a:rPr lang="en-US"/>
              <a:pPr fontAlgn="base">
                <a:spcBef>
                  <a:spcPct val="0"/>
                </a:spcBef>
                <a:spcAft>
                  <a:spcPct val="0"/>
                </a:spcAft>
              </a:pPr>
              <a:t>18</a:t>
            </a:fld>
            <a:endParaRPr lang="en-US"/>
          </a:p>
        </p:txBody>
      </p:sp>
      <p:sp>
        <p:nvSpPr>
          <p:cNvPr id="16384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4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spect="1" noTextEdit="1"/>
          </p:cNvSpPr>
          <p:nvPr>
            <p:ph type="sldImg"/>
          </p:nvPr>
        </p:nvSpPr>
        <p:spPr bwMode="auto">
          <a:noFill/>
          <a:ln>
            <a:solidFill>
              <a:srgbClr val="000000"/>
            </a:solidFill>
            <a:miter lim="800000"/>
            <a:headEnd/>
            <a:tailEnd/>
          </a:ln>
        </p:spPr>
      </p:sp>
      <p:sp>
        <p:nvSpPr>
          <p:cNvPr id="19763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Rot="1" noChangeAspect="1" noTextEdit="1"/>
          </p:cNvSpPr>
          <p:nvPr>
            <p:ph type="sldImg"/>
          </p:nvPr>
        </p:nvSpPr>
        <p:spPr bwMode="auto">
          <a:noFill/>
          <a:ln>
            <a:solidFill>
              <a:srgbClr val="000000"/>
            </a:solidFill>
            <a:miter lim="800000"/>
            <a:headEnd/>
            <a:tailEnd/>
          </a:ln>
        </p:spPr>
      </p:sp>
      <p:sp>
        <p:nvSpPr>
          <p:cNvPr id="198659"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Slide Image Placeholder 1"/>
          <p:cNvSpPr>
            <a:spLocks noGrp="1" noRot="1" noChangeAspect="1"/>
          </p:cNvSpPr>
          <p:nvPr>
            <p:ph type="sldImg"/>
          </p:nvPr>
        </p:nvSpPr>
        <p:spPr bwMode="auto">
          <a:noFill/>
          <a:ln>
            <a:solidFill>
              <a:srgbClr val="000000"/>
            </a:solidFill>
            <a:miter lim="800000"/>
            <a:headEnd/>
            <a:tailEnd/>
          </a:ln>
        </p:spPr>
      </p:sp>
      <p:sp>
        <p:nvSpPr>
          <p:cNvPr id="1679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This is the formula Kenji showed you in class.  It is the same as the formula given in the book on page 173, just algebraically manipulated such that the book formula is in terms of the sample variances (s squared) while Kenji’s formula is in terms of the sum of squares (SS).  Remember s squared (variance) = SS/N, therefore SS = S squared * N.</a:t>
            </a:r>
          </a:p>
        </p:txBody>
      </p:sp>
      <p:sp>
        <p:nvSpPr>
          <p:cNvPr id="1679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830C298-2524-4080-A7AF-24B592FD11B0}" type="slidenum">
              <a:rPr lang="en-US"/>
              <a:pPr fontAlgn="base">
                <a:spcBef>
                  <a:spcPct val="0"/>
                </a:spcBef>
                <a:spcAft>
                  <a:spcPct val="0"/>
                </a:spcAft>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0BDBF10-D1FC-4133-891E-EB1E7617FA77}" type="slidenum">
              <a:rPr lang="en-US"/>
              <a:pPr fontAlgn="base">
                <a:spcBef>
                  <a:spcPct val="0"/>
                </a:spcBef>
                <a:spcAft>
                  <a:spcPct val="0"/>
                </a:spcAft>
              </a:pPr>
              <a:t>22</a:t>
            </a:fld>
            <a:endParaRPr lang="en-US"/>
          </a:p>
        </p:txBody>
      </p:sp>
      <p:sp>
        <p:nvSpPr>
          <p:cNvPr id="1699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99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We know standard error = s/square root N.  This is equal the squared error term equaling s squared/N.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spect="1" noTextEdit="1"/>
          </p:cNvSpPr>
          <p:nvPr>
            <p:ph type="sldImg"/>
          </p:nvPr>
        </p:nvSpPr>
        <p:spPr bwMode="auto">
          <a:noFill/>
          <a:ln>
            <a:solidFill>
              <a:srgbClr val="000000"/>
            </a:solidFill>
            <a:miter lim="800000"/>
            <a:headEnd/>
            <a:tailEnd/>
          </a:ln>
        </p:spPr>
      </p:sp>
      <p:sp>
        <p:nvSpPr>
          <p:cNvPr id="19968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Rot="1" noChangeAspect="1" noTextEdit="1"/>
          </p:cNvSpPr>
          <p:nvPr>
            <p:ph type="sldImg"/>
          </p:nvPr>
        </p:nvSpPr>
        <p:spPr bwMode="auto">
          <a:noFill/>
          <a:ln>
            <a:solidFill>
              <a:srgbClr val="000000"/>
            </a:solidFill>
            <a:miter lim="800000"/>
            <a:headEnd/>
            <a:tailEnd/>
          </a:ln>
        </p:spPr>
      </p:sp>
      <p:sp>
        <p:nvSpPr>
          <p:cNvPr id="20070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bwMode="auto">
          <a:noFill/>
          <a:ln>
            <a:solidFill>
              <a:srgbClr val="000000"/>
            </a:solidFill>
            <a:miter lim="800000"/>
            <a:headEnd/>
            <a:tailEnd/>
          </a:ln>
        </p:spPr>
      </p:sp>
      <p:sp>
        <p:nvSpPr>
          <p:cNvPr id="1740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Remember relationship between standard deviation and variance – just a square root!</a:t>
            </a:r>
          </a:p>
        </p:txBody>
      </p:sp>
      <p:sp>
        <p:nvSpPr>
          <p:cNvPr id="1740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03C42B6-A3FE-409F-8D11-1A6FE7B8C7C1}" type="slidenum">
              <a:rPr lang="en-US"/>
              <a:pPr fontAlgn="base">
                <a:spcBef>
                  <a:spcPct val="0"/>
                </a:spcBef>
                <a:spcAft>
                  <a:spcPct val="0"/>
                </a:spcAft>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8D72FC5-7202-4428-97A7-FF3F0623692A}" type="slidenum">
              <a:rPr lang="en-US"/>
              <a:pPr fontAlgn="base">
                <a:spcBef>
                  <a:spcPct val="0"/>
                </a:spcBef>
                <a:spcAft>
                  <a:spcPct val="0"/>
                </a:spcAft>
              </a:pPr>
              <a:t>26</a:t>
            </a:fld>
            <a:endParaRPr lang="en-US"/>
          </a:p>
        </p:txBody>
      </p:sp>
      <p:sp>
        <p:nvSpPr>
          <p:cNvPr id="1771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71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p:cNvSpPr>
          <p:nvPr>
            <p:ph type="sldImg"/>
          </p:nvPr>
        </p:nvSpPr>
        <p:spPr bwMode="auto">
          <a:noFill/>
          <a:ln>
            <a:solidFill>
              <a:srgbClr val="000000"/>
            </a:solidFill>
            <a:miter lim="800000"/>
            <a:headEnd/>
            <a:tailEnd/>
          </a:ln>
        </p:spPr>
      </p:sp>
      <p:sp>
        <p:nvSpPr>
          <p:cNvPr id="1792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792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42E08FD-DF05-4FF3-8A2C-955E807F96B1}" type="slidenum">
              <a:rPr lang="en-US"/>
              <a:pPr fontAlgn="base">
                <a:spcBef>
                  <a:spcPct val="0"/>
                </a:spcBef>
                <a:spcAft>
                  <a:spcPct val="0"/>
                </a:spcAft>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Rot="1" noChangeAspect="1" noTextEdit="1"/>
          </p:cNvSpPr>
          <p:nvPr>
            <p:ph type="sldImg"/>
          </p:nvPr>
        </p:nvSpPr>
        <p:spPr bwMode="auto">
          <a:noFill/>
          <a:ln>
            <a:solidFill>
              <a:srgbClr val="000000"/>
            </a:solidFill>
            <a:miter lim="800000"/>
            <a:headEnd/>
            <a:tailEnd/>
          </a:ln>
        </p:spPr>
      </p:sp>
      <p:sp>
        <p:nvSpPr>
          <p:cNvPr id="20173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spect="1" noTextEdit="1"/>
          </p:cNvSpPr>
          <p:nvPr>
            <p:ph type="sldImg"/>
          </p:nvPr>
        </p:nvSpPr>
        <p:spPr bwMode="auto">
          <a:noFill/>
          <a:ln>
            <a:solidFill>
              <a:srgbClr val="000000"/>
            </a:solidFill>
            <a:miter lim="800000"/>
            <a:headEnd/>
            <a:tailEnd/>
          </a:ln>
        </p:spPr>
      </p:sp>
      <p:sp>
        <p:nvSpPr>
          <p:cNvPr id="20275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BA144C0-3B29-40E5-A0B0-82D74CA90039}" type="datetimeFigureOut">
              <a:rPr lang="en-US"/>
              <a:pPr>
                <a:defRPr/>
              </a:pPr>
              <a:t>11/2/2009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B3CA303-544A-49F7-A5FE-B8EAD96A44B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9BB1AFF-68C5-4AA7-AB6A-3B87E98FFABA}" type="datetimeFigureOut">
              <a:rPr lang="en-US"/>
              <a:pPr>
                <a:defRPr/>
              </a:pPr>
              <a:t>11/2/2009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474CF74-8352-4F93-8328-AB1D32E6FF5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4A93705-8EA7-49F8-8E6B-31A55CFC0F32}" type="datetimeFigureOut">
              <a:rPr lang="en-US"/>
              <a:pPr>
                <a:defRPr/>
              </a:pPr>
              <a:t>11/2/2009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B8BF934-4F3A-4063-95EE-3D17D6BF38F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3CE3FFE-C010-4B63-823A-6A307B113D34}" type="datetimeFigureOut">
              <a:rPr lang="en-US"/>
              <a:pPr>
                <a:defRPr/>
              </a:pPr>
              <a:t>11/2/2009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9C858AD-8A39-4B7E-8D63-7D5512BB398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AF7FD7A-B9A0-4131-8DCF-8E1B649AF582}" type="datetimeFigureOut">
              <a:rPr lang="en-US"/>
              <a:pPr>
                <a:defRPr/>
              </a:pPr>
              <a:t>11/2/2009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085C9CD-76D1-4569-B832-E50C02FF2F7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3C2ECB7-DF2C-4337-811B-06A77B3A8D69}" type="datetimeFigureOut">
              <a:rPr lang="en-US"/>
              <a:pPr>
                <a:defRPr/>
              </a:pPr>
              <a:t>11/2/2009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15F44FD-FC2A-43ED-9112-AA5CB4FD698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464B524-8C40-4EB5-BAC6-92F88BF0B6E7}" type="datetimeFigureOut">
              <a:rPr lang="en-US"/>
              <a:pPr>
                <a:defRPr/>
              </a:pPr>
              <a:t>11/2/2009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7BD7E4F-E66B-403F-9BEB-8945A6443A3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697E737-4985-4037-9C6E-2E1C3B27303F}" type="datetimeFigureOut">
              <a:rPr lang="en-US"/>
              <a:pPr>
                <a:defRPr/>
              </a:pPr>
              <a:t>11/2/2009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F0272BF-2688-4CAB-86A3-44EC50FCEC7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4D38E36-0A93-482E-9C12-7E826A3457E0}" type="datetimeFigureOut">
              <a:rPr lang="en-US"/>
              <a:pPr>
                <a:defRPr/>
              </a:pPr>
              <a:t>11/2/2009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ACA9BB0-336B-4237-B8CE-7BA2BBEEBFD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42AA6C0-35E5-4BB5-8885-4B14F7264223}" type="datetimeFigureOut">
              <a:rPr lang="en-US"/>
              <a:pPr>
                <a:defRPr/>
              </a:pPr>
              <a:t>11/2/2009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9737B34-0223-413B-9F7D-403EF9957C8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22F5D45-52A9-45BB-ACC8-863CDAB89315}" type="datetimeFigureOut">
              <a:rPr lang="en-US"/>
              <a:pPr>
                <a:defRPr/>
              </a:pPr>
              <a:t>11/2/2009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C962050-054D-406D-ACD3-C1A1A678FBC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543800" cy="14319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066800" y="1981200"/>
            <a:ext cx="36957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4900" y="1981200"/>
            <a:ext cx="36957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066800" y="6248400"/>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429000" y="62484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705600" y="6248400"/>
            <a:ext cx="1905000" cy="457200"/>
          </a:xfrm>
        </p:spPr>
        <p:txBody>
          <a:bodyPr/>
          <a:lstStyle>
            <a:lvl1pPr>
              <a:defRPr/>
            </a:lvl1pPr>
          </a:lstStyle>
          <a:p>
            <a:pPr>
              <a:defRPr/>
            </a:pPr>
            <a:fld id="{933B4659-D05A-43B0-87A5-BDB693BACB3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529674CC-982C-4DB4-A2B0-91F488A1F11F}" type="datetimeFigureOut">
              <a:rPr lang="en-US"/>
              <a:pPr>
                <a:defRPr/>
              </a:pPr>
              <a:t>11/2/2009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556DA944-AE19-46AF-817B-9CD6C5F94047}"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756" r:id="rId1"/>
    <p:sldLayoutId id="2147483755" r:id="rId2"/>
    <p:sldLayoutId id="2147483754" r:id="rId3"/>
    <p:sldLayoutId id="2147483753" r:id="rId4"/>
    <p:sldLayoutId id="2147483752" r:id="rId5"/>
    <p:sldLayoutId id="2147483751" r:id="rId6"/>
    <p:sldLayoutId id="2147483750" r:id="rId7"/>
    <p:sldLayoutId id="2147483749" r:id="rId8"/>
    <p:sldLayoutId id="2147483748" r:id="rId9"/>
    <p:sldLayoutId id="2147483747" r:id="rId10"/>
    <p:sldLayoutId id="2147483746" r:id="rId11"/>
    <p:sldLayoutId id="2147483757" r:id="rId12"/>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package" Target="../embeddings/Microsoft_Office_Word_Document22.docx"/><Relationship Id="rId4" Type="http://schemas.openxmlformats.org/officeDocument/2006/relationships/package" Target="../embeddings/Microsoft_Office_Word_Document11.docx"/></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package" Target="../embeddings/Microsoft_Office_Word_Document44.docx"/><Relationship Id="rId4" Type="http://schemas.openxmlformats.org/officeDocument/2006/relationships/package" Target="../embeddings/Microsoft_Office_Word_Document33.docx"/></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package" Target="../embeddings/Microsoft_Office_Word_Document55.docx"/></Relationships>
</file>

<file path=ppt/slides/_rels/slide13.xml.rels><?xml version="1.0" encoding="UTF-8" standalone="yes"?>
<Relationships xmlns="http://schemas.openxmlformats.org/package/2006/relationships"><Relationship Id="rId8" Type="http://schemas.openxmlformats.org/officeDocument/2006/relationships/package" Target="../embeddings/Microsoft_Office_Word_Document1010.docx"/><Relationship Id="rId3" Type="http://schemas.openxmlformats.org/officeDocument/2006/relationships/notesSlide" Target="../notesSlides/notesSlide13.xml"/><Relationship Id="rId7" Type="http://schemas.openxmlformats.org/officeDocument/2006/relationships/package" Target="../embeddings/Microsoft_Office_Word_Document99.docx"/><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package" Target="../embeddings/Microsoft_Office_Word_Document88.docx"/><Relationship Id="rId5" Type="http://schemas.openxmlformats.org/officeDocument/2006/relationships/package" Target="../embeddings/Microsoft_Office_Word_Document77.docx"/><Relationship Id="rId4" Type="http://schemas.openxmlformats.org/officeDocument/2006/relationships/package" Target="../embeddings/Microsoft_Office_Word_Document66.docx"/><Relationship Id="rId9" Type="http://schemas.openxmlformats.org/officeDocument/2006/relationships/package" Target="../embeddings/Microsoft_Office_Word_Document1111.docx"/></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vmlDrawing" Target="../drawings/vmlDrawing6.vml"/><Relationship Id="rId5" Type="http://schemas.openxmlformats.org/officeDocument/2006/relationships/image" Target="../media/image15.jpeg"/><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package" Target="../embeddings/Microsoft_Office_Word_Document1212.docx"/></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oleObject" Target="../embeddings/oleObject3.bin"/></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rtlCol="0">
            <a:normAutofit fontScale="90000"/>
          </a:bodyPr>
          <a:lstStyle/>
          <a:p>
            <a:pPr fontAlgn="auto">
              <a:spcAft>
                <a:spcPts val="0"/>
              </a:spcAft>
              <a:defRPr/>
            </a:pPr>
            <a:r>
              <a:rPr lang="en-US" dirty="0" smtClean="0"/>
              <a:t>Section #4</a:t>
            </a:r>
            <a:br>
              <a:rPr lang="en-US" dirty="0" smtClean="0"/>
            </a:br>
            <a:r>
              <a:rPr lang="en-US" dirty="0" smtClean="0"/>
              <a:t>October 30</a:t>
            </a:r>
            <a:r>
              <a:rPr lang="en-US" baseline="30000" dirty="0" smtClean="0"/>
              <a:t>th</a:t>
            </a:r>
            <a:r>
              <a:rPr lang="en-US" dirty="0" smtClean="0"/>
              <a:t> 2009</a:t>
            </a:r>
            <a:br>
              <a:rPr lang="en-US" dirty="0" smtClean="0"/>
            </a:br>
            <a:endParaRPr lang="en-US" dirty="0"/>
          </a:p>
        </p:txBody>
      </p:sp>
      <p:sp>
        <p:nvSpPr>
          <p:cNvPr id="15362" name="Content Placeholder 2"/>
          <p:cNvSpPr>
            <a:spLocks noGrp="1"/>
          </p:cNvSpPr>
          <p:nvPr>
            <p:ph idx="1"/>
          </p:nvPr>
        </p:nvSpPr>
        <p:spPr>
          <a:xfrm>
            <a:off x="457200" y="2255838"/>
            <a:ext cx="8229600" cy="4525962"/>
          </a:xfrm>
        </p:spPr>
        <p:txBody>
          <a:bodyPr/>
          <a:lstStyle/>
          <a:p>
            <a:pPr marL="514350" indent="-514350">
              <a:buFont typeface="Arial" charset="0"/>
              <a:buNone/>
            </a:pPr>
            <a:endParaRPr lang="en-US" smtClean="0"/>
          </a:p>
          <a:p>
            <a:pPr marL="514350" indent="-514350">
              <a:buFont typeface="Calibri" pitchFamily="34" charset="0"/>
              <a:buAutoNum type="arabicPeriod"/>
            </a:pPr>
            <a:r>
              <a:rPr lang="en-US" sz="5400" smtClean="0"/>
              <a:t>Old</a:t>
            </a:r>
            <a:r>
              <a:rPr lang="en-US" sz="5400" smtClean="0">
                <a:solidFill>
                  <a:srgbClr val="FF0066"/>
                </a:solidFill>
              </a:rPr>
              <a:t>: Review the Midterm</a:t>
            </a:r>
          </a:p>
          <a:p>
            <a:pPr marL="514350" indent="-514350">
              <a:buFont typeface="Arial" charset="0"/>
              <a:buNone/>
            </a:pPr>
            <a:r>
              <a:rPr lang="en-US" sz="5400" smtClean="0">
                <a:solidFill>
                  <a:srgbClr val="FF0066"/>
                </a:solidFill>
              </a:rPr>
              <a:t>            &amp; old concepts</a:t>
            </a:r>
          </a:p>
          <a:p>
            <a:pPr marL="514350" indent="-514350">
              <a:buFont typeface="Calibri" pitchFamily="34" charset="0"/>
              <a:buAutoNum type="arabicPeriod"/>
            </a:pPr>
            <a:r>
              <a:rPr lang="en-US" sz="5400" smtClean="0"/>
              <a:t>New</a:t>
            </a:r>
            <a:r>
              <a:rPr lang="en-US" sz="5400" smtClean="0">
                <a:solidFill>
                  <a:srgbClr val="92D050"/>
                </a:solidFill>
              </a:rPr>
              <a:t>: Case II t-Tests          (Chapter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US" smtClean="0"/>
              <a:t>State Question</a:t>
            </a:r>
          </a:p>
        </p:txBody>
      </p:sp>
      <p:pic>
        <p:nvPicPr>
          <p:cNvPr id="17410" name="Picture 2"/>
          <p:cNvPicPr>
            <a:picLocks noGrp="1" noChangeAspect="1" noChangeArrowheads="1"/>
          </p:cNvPicPr>
          <p:nvPr>
            <p:ph idx="1"/>
          </p:nvPr>
        </p:nvPicPr>
        <p:blipFill>
          <a:blip r:embed="rId3"/>
          <a:srcRect/>
          <a:stretch>
            <a:fillRect/>
          </a:stretch>
        </p:blipFill>
        <p:spPr>
          <a:xfrm>
            <a:off x="304800" y="1447800"/>
            <a:ext cx="6477000" cy="5186363"/>
          </a:xfrm>
        </p:spPr>
      </p:pic>
      <p:sp>
        <p:nvSpPr>
          <p:cNvPr id="17411" name="TextBox 4"/>
          <p:cNvSpPr txBox="1">
            <a:spLocks noChangeArrowheads="1"/>
          </p:cNvSpPr>
          <p:nvPr/>
        </p:nvSpPr>
        <p:spPr bwMode="auto">
          <a:xfrm>
            <a:off x="7086600" y="1676400"/>
            <a:ext cx="1752600" cy="923925"/>
          </a:xfrm>
          <a:prstGeom prst="rect">
            <a:avLst/>
          </a:prstGeom>
          <a:noFill/>
          <a:ln w="9525">
            <a:noFill/>
            <a:miter lim="800000"/>
            <a:headEnd/>
            <a:tailEnd/>
          </a:ln>
        </p:spPr>
        <p:txBody>
          <a:bodyPr>
            <a:spAutoFit/>
          </a:bodyPr>
          <a:lstStyle/>
          <a:p>
            <a:r>
              <a:rPr lang="en-US">
                <a:latin typeface="Calibri" pitchFamily="34" charset="0"/>
              </a:rPr>
              <a:t>Ohio</a:t>
            </a:r>
          </a:p>
          <a:p>
            <a:r>
              <a:rPr lang="en-US">
                <a:latin typeface="Calibri" pitchFamily="34" charset="0"/>
              </a:rPr>
              <a:t>Alaska</a:t>
            </a:r>
          </a:p>
          <a:p>
            <a:r>
              <a:rPr lang="en-US">
                <a:latin typeface="Calibri" pitchFamily="34" charset="0"/>
              </a:rPr>
              <a:t>South Dakota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57200" y="228600"/>
            <a:ext cx="8077200" cy="48768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5334000"/>
            <a:ext cx="91440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aphicFrame>
        <p:nvGraphicFramePr>
          <p:cNvPr id="143362" name="Object 2"/>
          <p:cNvGraphicFramePr>
            <a:graphicFrameLocks noChangeAspect="1"/>
          </p:cNvGraphicFramePr>
          <p:nvPr/>
        </p:nvGraphicFramePr>
        <p:xfrm>
          <a:off x="0" y="5638800"/>
          <a:ext cx="9267825" cy="1371600"/>
        </p:xfrm>
        <a:graphic>
          <a:graphicData uri="http://schemas.openxmlformats.org/presentationml/2006/ole">
            <p:oleObj spid="_x0000_s143362" name="Document" r:id="rId4" imgW="6093237" imgH="901578" progId="">
              <p:embed/>
            </p:oleObj>
          </a:graphicData>
        </a:graphic>
      </p:graphicFrame>
      <p:graphicFrame>
        <p:nvGraphicFramePr>
          <p:cNvPr id="143364" name="Object 4"/>
          <p:cNvGraphicFramePr>
            <a:graphicFrameLocks noChangeAspect="1"/>
          </p:cNvGraphicFramePr>
          <p:nvPr/>
        </p:nvGraphicFramePr>
        <p:xfrm>
          <a:off x="-381000" y="444500"/>
          <a:ext cx="9944100" cy="4737100"/>
        </p:xfrm>
        <a:graphic>
          <a:graphicData uri="http://schemas.openxmlformats.org/presentationml/2006/ole">
            <p:oleObj spid="_x0000_s143364" name="Document" r:id="rId5" imgW="6105850" imgH="2908804" progId="">
              <p:embed/>
            </p:oleObj>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AutoShape 2"/>
          <p:cNvSpPr>
            <a:spLocks noGrp="1" noChangeArrowheads="1"/>
          </p:cNvSpPr>
          <p:nvPr>
            <p:ph type="title"/>
          </p:nvPr>
        </p:nvSpPr>
        <p:spPr/>
        <p:txBody>
          <a:bodyPr/>
          <a:lstStyle/>
          <a:p>
            <a:r>
              <a:rPr lang="en-US" smtClean="0"/>
              <a:t>Review of Concepts	</a:t>
            </a:r>
          </a:p>
        </p:txBody>
      </p:sp>
      <p:sp>
        <p:nvSpPr>
          <p:cNvPr id="39939" name="Rectangle 3"/>
          <p:cNvSpPr>
            <a:spLocks noGrp="1" noChangeArrowheads="1"/>
          </p:cNvSpPr>
          <p:nvPr>
            <p:ph type="body" idx="1"/>
          </p:nvPr>
        </p:nvSpPr>
        <p:spPr/>
        <p:txBody>
          <a:bodyPr rtlCol="0">
            <a:normAutofit lnSpcReduction="10000"/>
          </a:bodyPr>
          <a:lstStyle/>
          <a:p>
            <a:pPr fontAlgn="auto">
              <a:spcAft>
                <a:spcPts val="0"/>
              </a:spcAft>
              <a:buFont typeface="Arial" pitchFamily="34" charset="0"/>
              <a:buNone/>
              <a:defRPr/>
            </a:pPr>
            <a:r>
              <a:rPr lang="en-US" dirty="0"/>
              <a:t>Let’s revisit the </a:t>
            </a:r>
            <a:r>
              <a:rPr lang="en-US" dirty="0" smtClean="0"/>
              <a:t>following, and </a:t>
            </a:r>
            <a:r>
              <a:rPr lang="en-US" dirty="0"/>
              <a:t>how they are </a:t>
            </a:r>
            <a:r>
              <a:rPr lang="en-US" dirty="0" smtClean="0"/>
              <a:t>related…</a:t>
            </a:r>
            <a:endParaRPr lang="en-US" dirty="0"/>
          </a:p>
          <a:p>
            <a:pPr lvl="1" fontAlgn="auto">
              <a:spcAft>
                <a:spcPts val="0"/>
              </a:spcAft>
              <a:buFont typeface="Arial" pitchFamily="34" charset="0"/>
              <a:buChar char="–"/>
              <a:defRPr/>
            </a:pPr>
            <a:r>
              <a:rPr lang="en-US" dirty="0" smtClean="0"/>
              <a:t>Null &amp; alternative hypotheses</a:t>
            </a:r>
          </a:p>
          <a:p>
            <a:pPr lvl="1" fontAlgn="auto">
              <a:spcAft>
                <a:spcPts val="0"/>
              </a:spcAft>
              <a:buFont typeface="Arial" pitchFamily="34" charset="0"/>
              <a:buChar char="–"/>
              <a:defRPr/>
            </a:pPr>
            <a:r>
              <a:rPr lang="en-US" dirty="0" smtClean="0"/>
              <a:t>Variance &amp; standard deviation</a:t>
            </a:r>
          </a:p>
          <a:p>
            <a:pPr lvl="1" fontAlgn="auto">
              <a:spcAft>
                <a:spcPts val="0"/>
              </a:spcAft>
              <a:buFont typeface="Arial" pitchFamily="34" charset="0"/>
              <a:buChar char="–"/>
              <a:defRPr/>
            </a:pPr>
            <a:r>
              <a:rPr lang="en-US" dirty="0" smtClean="0"/>
              <a:t>Sampling </a:t>
            </a:r>
            <a:r>
              <a:rPr lang="en-US" dirty="0"/>
              <a:t>distribution</a:t>
            </a:r>
          </a:p>
          <a:p>
            <a:pPr lvl="1" fontAlgn="auto">
              <a:spcAft>
                <a:spcPts val="0"/>
              </a:spcAft>
              <a:buFont typeface="Arial" pitchFamily="34" charset="0"/>
              <a:buChar char="–"/>
              <a:defRPr/>
            </a:pPr>
            <a:r>
              <a:rPr lang="en-US" dirty="0"/>
              <a:t>Critical </a:t>
            </a:r>
            <a:r>
              <a:rPr lang="en-US" dirty="0" smtClean="0"/>
              <a:t>value (level of significance, </a:t>
            </a:r>
            <a:r>
              <a:rPr lang="en-US" dirty="0" smtClean="0">
                <a:sym typeface="Symbol" pitchFamily="18" charset="2"/>
              </a:rPr>
              <a:t></a:t>
            </a:r>
            <a:r>
              <a:rPr lang="en-US" dirty="0" smtClean="0"/>
              <a:t>)</a:t>
            </a:r>
            <a:endParaRPr lang="en-US" dirty="0"/>
          </a:p>
          <a:p>
            <a:pPr lvl="1" fontAlgn="auto">
              <a:spcAft>
                <a:spcPts val="0"/>
              </a:spcAft>
              <a:buFont typeface="Arial" pitchFamily="34" charset="0"/>
              <a:buChar char="–"/>
              <a:defRPr/>
            </a:pPr>
            <a:r>
              <a:rPr lang="en-US" dirty="0"/>
              <a:t>Confidence interval</a:t>
            </a:r>
          </a:p>
          <a:p>
            <a:pPr lvl="1" fontAlgn="auto">
              <a:spcAft>
                <a:spcPts val="0"/>
              </a:spcAft>
              <a:buFont typeface="Arial" pitchFamily="34" charset="0"/>
              <a:buChar char="–"/>
              <a:defRPr/>
            </a:pPr>
            <a:r>
              <a:rPr lang="en-US" dirty="0"/>
              <a:t>Test </a:t>
            </a:r>
            <a:r>
              <a:rPr lang="en-US" dirty="0" smtClean="0"/>
              <a:t>statistic (p-value)</a:t>
            </a:r>
            <a:endParaRPr lang="en-US" dirty="0"/>
          </a:p>
          <a:p>
            <a:pPr lvl="1" fontAlgn="auto">
              <a:spcAft>
                <a:spcPts val="0"/>
              </a:spcAft>
              <a:buFont typeface="Arial" pitchFamily="34" charset="0"/>
              <a:buChar char="–"/>
              <a:defRPr/>
            </a:pPr>
            <a:r>
              <a:rPr lang="en-US" dirty="0"/>
              <a:t>The t- and the z-table</a:t>
            </a:r>
          </a:p>
          <a:p>
            <a:pPr fontAlgn="auto">
              <a:spcAft>
                <a:spcPts val="0"/>
              </a:spcAft>
              <a:buFont typeface="Arial" pitchFamily="34" charset="0"/>
              <a:buChar char="•"/>
              <a:defRPr/>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p:txBody>
          <a:bodyPr/>
          <a:lstStyle/>
          <a:p>
            <a:r>
              <a:rPr lang="en-US" smtClean="0"/>
              <a:t>Hypothesis Testing</a:t>
            </a:r>
          </a:p>
        </p:txBody>
      </p:sp>
      <p:sp>
        <p:nvSpPr>
          <p:cNvPr id="3" name="Content Placeholder 2"/>
          <p:cNvSpPr>
            <a:spLocks noGrp="1"/>
          </p:cNvSpPr>
          <p:nvPr>
            <p:ph idx="1"/>
          </p:nvPr>
        </p:nvSpPr>
        <p:spPr/>
        <p:txBody>
          <a:bodyPr rtlCol="0">
            <a:normAutofit fontScale="85000" lnSpcReduction="10000"/>
          </a:bodyPr>
          <a:lstStyle/>
          <a:p>
            <a:pPr fontAlgn="auto">
              <a:spcAft>
                <a:spcPts val="0"/>
              </a:spcAft>
              <a:buFont typeface="Arial" pitchFamily="34" charset="0"/>
              <a:buNone/>
              <a:defRPr/>
            </a:pPr>
            <a:r>
              <a:rPr lang="en-US" b="1" dirty="0" smtClean="0">
                <a:solidFill>
                  <a:srgbClr val="92D050"/>
                </a:solidFill>
              </a:rPr>
              <a:t>Null Hypothesis</a:t>
            </a:r>
            <a:r>
              <a:rPr lang="en-US" b="1" dirty="0" smtClean="0"/>
              <a:t>: </a:t>
            </a:r>
            <a:r>
              <a:rPr lang="en-US" dirty="0" smtClean="0"/>
              <a:t>A hypothesis to be tested. </a:t>
            </a:r>
          </a:p>
          <a:p>
            <a:pPr fontAlgn="auto">
              <a:spcAft>
                <a:spcPts val="0"/>
              </a:spcAft>
              <a:buFont typeface="Arial" pitchFamily="34" charset="0"/>
              <a:buChar char="•"/>
              <a:defRPr/>
            </a:pPr>
            <a:r>
              <a:rPr lang="en-US" dirty="0" smtClean="0"/>
              <a:t>We use the symbol H</a:t>
            </a:r>
            <a:r>
              <a:rPr lang="en-US" baseline="-25000" dirty="0" smtClean="0"/>
              <a:t>0</a:t>
            </a:r>
            <a:r>
              <a:rPr lang="en-US" dirty="0" smtClean="0"/>
              <a:t> to denote (e.g. H</a:t>
            </a:r>
            <a:r>
              <a:rPr lang="en-US" baseline="-25000" dirty="0" smtClean="0"/>
              <a:t>0</a:t>
            </a:r>
            <a:r>
              <a:rPr lang="en-US" dirty="0" smtClean="0"/>
              <a:t> : </a:t>
            </a:r>
            <a:r>
              <a:rPr lang="el-GR" dirty="0" smtClean="0"/>
              <a:t>μ=0)</a:t>
            </a:r>
          </a:p>
          <a:p>
            <a:pPr fontAlgn="auto">
              <a:spcAft>
                <a:spcPts val="0"/>
              </a:spcAft>
              <a:buFont typeface="Arial" pitchFamily="34" charset="0"/>
              <a:buNone/>
              <a:defRPr/>
            </a:pPr>
            <a:endParaRPr lang="en-US" b="1" dirty="0" smtClean="0"/>
          </a:p>
          <a:p>
            <a:pPr fontAlgn="auto">
              <a:spcAft>
                <a:spcPts val="0"/>
              </a:spcAft>
              <a:buFont typeface="Arial" pitchFamily="34" charset="0"/>
              <a:buNone/>
              <a:defRPr/>
            </a:pPr>
            <a:r>
              <a:rPr lang="en-US" b="1" dirty="0" smtClean="0">
                <a:solidFill>
                  <a:srgbClr val="92D050"/>
                </a:solidFill>
              </a:rPr>
              <a:t>Alternative Hypothesis</a:t>
            </a:r>
            <a:r>
              <a:rPr lang="en-US" b="1" dirty="0" smtClean="0"/>
              <a:t>: </a:t>
            </a:r>
            <a:r>
              <a:rPr lang="en-US" dirty="0" smtClean="0"/>
              <a:t>A hypothesis to be considered as an alternative to the null hypothesis. </a:t>
            </a:r>
          </a:p>
          <a:p>
            <a:pPr fontAlgn="auto">
              <a:spcAft>
                <a:spcPts val="0"/>
              </a:spcAft>
              <a:buFont typeface="Arial" pitchFamily="34" charset="0"/>
              <a:buChar char="•"/>
              <a:defRPr/>
            </a:pPr>
            <a:r>
              <a:rPr lang="en-US" dirty="0" smtClean="0"/>
              <a:t>We use the symbol H</a:t>
            </a:r>
            <a:r>
              <a:rPr lang="en-US" baseline="-25000" dirty="0" smtClean="0"/>
              <a:t>A</a:t>
            </a:r>
            <a:r>
              <a:rPr lang="en-US" dirty="0" smtClean="0"/>
              <a:t> to denote. (e.g. H</a:t>
            </a:r>
            <a:r>
              <a:rPr lang="en-US" baseline="-25000" dirty="0" smtClean="0"/>
              <a:t>A </a:t>
            </a:r>
            <a:r>
              <a:rPr lang="en-US" dirty="0" smtClean="0"/>
              <a:t>: </a:t>
            </a:r>
            <a:r>
              <a:rPr lang="el-GR" dirty="0" smtClean="0"/>
              <a:t>μ≠0)</a:t>
            </a:r>
            <a:endParaRPr lang="en-US" dirty="0" smtClean="0"/>
          </a:p>
          <a:p>
            <a:pPr fontAlgn="auto">
              <a:spcAft>
                <a:spcPts val="0"/>
              </a:spcAft>
              <a:buFont typeface="Arial" pitchFamily="34" charset="0"/>
              <a:buNone/>
              <a:defRPr/>
            </a:pPr>
            <a:endParaRPr lang="en-US" b="1" dirty="0" smtClean="0"/>
          </a:p>
          <a:p>
            <a:pPr fontAlgn="auto">
              <a:spcAft>
                <a:spcPts val="0"/>
              </a:spcAft>
              <a:buFont typeface="Arial" pitchFamily="34" charset="0"/>
              <a:buNone/>
              <a:defRPr/>
            </a:pPr>
            <a:r>
              <a:rPr lang="en-US" b="1" dirty="0" smtClean="0">
                <a:solidFill>
                  <a:srgbClr val="92D050"/>
                </a:solidFill>
              </a:rPr>
              <a:t>Hypothesis Test</a:t>
            </a:r>
            <a:r>
              <a:rPr lang="en-US" b="1" dirty="0" smtClean="0"/>
              <a:t>: </a:t>
            </a:r>
            <a:r>
              <a:rPr lang="en-US" dirty="0" smtClean="0"/>
              <a:t>The test of whether the null hypothesis (H</a:t>
            </a:r>
            <a:r>
              <a:rPr lang="en-US" baseline="-25000" dirty="0" smtClean="0"/>
              <a:t>0</a:t>
            </a:r>
            <a:r>
              <a:rPr lang="en-US" dirty="0" smtClean="0"/>
              <a:t>) </a:t>
            </a:r>
            <a:r>
              <a:rPr lang="en-US" i="1" dirty="0" smtClean="0"/>
              <a:t>should be rejected in favor </a:t>
            </a:r>
            <a:r>
              <a:rPr lang="en-US" dirty="0" smtClean="0"/>
              <a:t>of the alternative hypothesis.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6" name="Title 1"/>
          <p:cNvSpPr>
            <a:spLocks noGrp="1"/>
          </p:cNvSpPr>
          <p:nvPr>
            <p:ph type="title"/>
          </p:nvPr>
        </p:nvSpPr>
        <p:spPr>
          <a:xfrm>
            <a:off x="457200" y="0"/>
            <a:ext cx="8229600" cy="1143000"/>
          </a:xfrm>
        </p:spPr>
        <p:txBody>
          <a:bodyPr/>
          <a:lstStyle/>
          <a:p>
            <a:r>
              <a:rPr lang="en-US" smtClean="0"/>
              <a:t>Variance &amp; Standard Deviation</a:t>
            </a:r>
          </a:p>
        </p:txBody>
      </p:sp>
      <p:sp>
        <p:nvSpPr>
          <p:cNvPr id="141317" name="TextBox 6"/>
          <p:cNvSpPr txBox="1">
            <a:spLocks noChangeArrowheads="1"/>
          </p:cNvSpPr>
          <p:nvPr/>
        </p:nvSpPr>
        <p:spPr bwMode="auto">
          <a:xfrm>
            <a:off x="609600" y="1524000"/>
            <a:ext cx="8534400" cy="3970338"/>
          </a:xfrm>
          <a:prstGeom prst="rect">
            <a:avLst/>
          </a:prstGeom>
          <a:noFill/>
          <a:ln w="9525">
            <a:noFill/>
            <a:miter lim="800000"/>
            <a:headEnd/>
            <a:tailEnd/>
          </a:ln>
        </p:spPr>
        <p:txBody>
          <a:bodyPr>
            <a:spAutoFit/>
          </a:bodyPr>
          <a:lstStyle/>
          <a:p>
            <a:r>
              <a:rPr lang="en-US" sz="3600">
                <a:latin typeface="Calibri" pitchFamily="34" charset="0"/>
              </a:rPr>
              <a:t>Variance</a:t>
            </a:r>
          </a:p>
          <a:p>
            <a:endParaRPr lang="en-US" sz="2400">
              <a:latin typeface="Calibri" pitchFamily="34" charset="0"/>
            </a:endParaRPr>
          </a:p>
          <a:p>
            <a:endParaRPr lang="en-US" sz="2400">
              <a:latin typeface="Calibri" pitchFamily="34" charset="0"/>
            </a:endParaRPr>
          </a:p>
          <a:p>
            <a:endParaRPr lang="en-US" sz="2400">
              <a:latin typeface="Calibri" pitchFamily="34" charset="0"/>
            </a:endParaRPr>
          </a:p>
          <a:p>
            <a:endParaRPr lang="en-US" sz="2400">
              <a:latin typeface="Calibri" pitchFamily="34" charset="0"/>
            </a:endParaRPr>
          </a:p>
          <a:p>
            <a:endParaRPr lang="en-US" sz="2400">
              <a:latin typeface="Calibri" pitchFamily="34" charset="0"/>
            </a:endParaRPr>
          </a:p>
          <a:p>
            <a:endParaRPr lang="en-US" sz="2400">
              <a:latin typeface="Calibri" pitchFamily="34" charset="0"/>
            </a:endParaRPr>
          </a:p>
          <a:p>
            <a:r>
              <a:rPr lang="en-US" sz="3600">
                <a:latin typeface="Calibri" pitchFamily="34" charset="0"/>
              </a:rPr>
              <a:t>Standard </a:t>
            </a:r>
          </a:p>
          <a:p>
            <a:r>
              <a:rPr lang="en-US" sz="3600">
                <a:latin typeface="Calibri" pitchFamily="34" charset="0"/>
              </a:rPr>
              <a:t>Deviation </a:t>
            </a:r>
          </a:p>
        </p:txBody>
      </p:sp>
      <p:graphicFrame>
        <p:nvGraphicFramePr>
          <p:cNvPr id="141314" name="Object 2"/>
          <p:cNvGraphicFramePr>
            <a:graphicFrameLocks noChangeAspect="1"/>
          </p:cNvGraphicFramePr>
          <p:nvPr/>
        </p:nvGraphicFramePr>
        <p:xfrm>
          <a:off x="1828800" y="1295400"/>
          <a:ext cx="6900863" cy="2428875"/>
        </p:xfrm>
        <a:graphic>
          <a:graphicData uri="http://schemas.openxmlformats.org/presentationml/2006/ole">
            <p:oleObj spid="_x0000_s141314" name="Document" r:id="rId4" imgW="6853094" imgH="2412126" progId="">
              <p:embed/>
            </p:oleObj>
          </a:graphicData>
        </a:graphic>
      </p:graphicFrame>
      <p:graphicFrame>
        <p:nvGraphicFramePr>
          <p:cNvPr id="141315" name="Object 3"/>
          <p:cNvGraphicFramePr>
            <a:graphicFrameLocks noChangeAspect="1"/>
          </p:cNvGraphicFramePr>
          <p:nvPr/>
        </p:nvGraphicFramePr>
        <p:xfrm>
          <a:off x="1295400" y="3706813"/>
          <a:ext cx="8839200" cy="2084387"/>
        </p:xfrm>
        <a:graphic>
          <a:graphicData uri="http://schemas.openxmlformats.org/presentationml/2006/ole">
            <p:oleObj spid="_x0000_s141315" name="Document" r:id="rId5" imgW="5949456" imgH="1403295" progId="">
              <p:embed/>
            </p:oleObj>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1"/>
          <p:cNvSpPr>
            <a:spLocks noGrp="1"/>
          </p:cNvSpPr>
          <p:nvPr>
            <p:ph type="title"/>
          </p:nvPr>
        </p:nvSpPr>
        <p:spPr>
          <a:xfrm>
            <a:off x="457200" y="-152400"/>
            <a:ext cx="8229600" cy="1143000"/>
          </a:xfrm>
        </p:spPr>
        <p:txBody>
          <a:bodyPr/>
          <a:lstStyle/>
          <a:p>
            <a:r>
              <a:rPr lang="en-US" smtClean="0"/>
              <a:t>We        Sampl</a:t>
            </a:r>
            <a:r>
              <a:rPr lang="en-US" smtClean="0">
                <a:solidFill>
                  <a:srgbClr val="FFC000"/>
                </a:solidFill>
              </a:rPr>
              <a:t>ing</a:t>
            </a:r>
            <a:r>
              <a:rPr lang="en-US" smtClean="0"/>
              <a:t> Distributions</a:t>
            </a:r>
          </a:p>
        </p:txBody>
      </p:sp>
      <p:sp>
        <p:nvSpPr>
          <p:cNvPr id="3" name="Content Placeholder 2"/>
          <p:cNvSpPr>
            <a:spLocks noGrp="1"/>
          </p:cNvSpPr>
          <p:nvPr>
            <p:ph idx="1"/>
          </p:nvPr>
        </p:nvSpPr>
        <p:spPr>
          <a:xfrm>
            <a:off x="457200" y="990600"/>
            <a:ext cx="8229600" cy="5867400"/>
          </a:xfrm>
        </p:spPr>
        <p:txBody>
          <a:bodyPr rtlCol="0">
            <a:normAutofit fontScale="92500" lnSpcReduction="20000"/>
          </a:bodyPr>
          <a:lstStyle/>
          <a:p>
            <a:pPr marL="514350" indent="-514350" fontAlgn="auto">
              <a:spcAft>
                <a:spcPts val="0"/>
              </a:spcAft>
              <a:buFont typeface="+mj-lt"/>
              <a:buAutoNum type="arabicPeriod"/>
              <a:defRPr/>
            </a:pPr>
            <a:r>
              <a:rPr lang="en-US" dirty="0" smtClean="0">
                <a:solidFill>
                  <a:srgbClr val="92D050"/>
                </a:solidFill>
              </a:rPr>
              <a:t>Sample distribution: Based on a randomly selected subset of population</a:t>
            </a:r>
          </a:p>
          <a:p>
            <a:pPr marL="914400" lvl="1" indent="-514350" fontAlgn="auto">
              <a:spcAft>
                <a:spcPts val="0"/>
              </a:spcAft>
              <a:buFont typeface="Arial" pitchFamily="34" charset="0"/>
              <a:buChar char="–"/>
              <a:defRPr/>
            </a:pPr>
            <a:r>
              <a:rPr lang="en-US" dirty="0" smtClean="0"/>
              <a:t>We directly calculate these things, and they’re our best estimate of the population</a:t>
            </a:r>
          </a:p>
          <a:p>
            <a:pPr marL="514350" indent="-514350" fontAlgn="auto">
              <a:spcAft>
                <a:spcPts val="0"/>
              </a:spcAft>
              <a:buFont typeface="+mj-lt"/>
              <a:buAutoNum type="arabicPeriod"/>
              <a:defRPr/>
            </a:pPr>
            <a:r>
              <a:rPr lang="en-US" dirty="0" smtClean="0">
                <a:solidFill>
                  <a:srgbClr val="FF0066"/>
                </a:solidFill>
              </a:rPr>
              <a:t>Population distribution: Based on all the members of a population</a:t>
            </a:r>
          </a:p>
          <a:p>
            <a:pPr marL="914400" lvl="1" indent="-514350" fontAlgn="auto">
              <a:spcAft>
                <a:spcPts val="0"/>
              </a:spcAft>
              <a:buFont typeface="Arial" pitchFamily="34" charset="0"/>
              <a:buChar char="–"/>
              <a:defRPr/>
            </a:pPr>
            <a:r>
              <a:rPr lang="en-US" dirty="0" smtClean="0"/>
              <a:t>Usually we </a:t>
            </a:r>
            <a:r>
              <a:rPr lang="en-US" i="1" dirty="0" smtClean="0">
                <a:solidFill>
                  <a:srgbClr val="FF0066"/>
                </a:solidFill>
              </a:rPr>
              <a:t>DON’T</a:t>
            </a:r>
            <a:r>
              <a:rPr lang="en-US" dirty="0" smtClean="0">
                <a:solidFill>
                  <a:srgbClr val="FF0066"/>
                </a:solidFill>
              </a:rPr>
              <a:t> </a:t>
            </a:r>
            <a:r>
              <a:rPr lang="en-US" dirty="0" smtClean="0"/>
              <a:t>know these things, but hope to </a:t>
            </a:r>
            <a:r>
              <a:rPr lang="en-US" i="1" dirty="0" smtClean="0">
                <a:solidFill>
                  <a:srgbClr val="FF0066"/>
                </a:solidFill>
              </a:rPr>
              <a:t>ESTIMATE</a:t>
            </a:r>
            <a:r>
              <a:rPr lang="en-US" dirty="0" smtClean="0"/>
              <a:t> them</a:t>
            </a:r>
            <a:endParaRPr lang="en-US" b="1" dirty="0" smtClean="0"/>
          </a:p>
          <a:p>
            <a:pPr marL="514350" indent="-514350" fontAlgn="auto">
              <a:spcAft>
                <a:spcPts val="0"/>
              </a:spcAft>
              <a:buFont typeface="+mj-lt"/>
              <a:buAutoNum type="arabicPeriod"/>
              <a:defRPr/>
            </a:pPr>
            <a:r>
              <a:rPr lang="en-US" dirty="0" smtClean="0">
                <a:solidFill>
                  <a:srgbClr val="FFC000"/>
                </a:solidFill>
              </a:rPr>
              <a:t>Sampl</a:t>
            </a:r>
            <a:r>
              <a:rPr lang="en-US" i="1" dirty="0" smtClean="0"/>
              <a:t>ing</a:t>
            </a:r>
            <a:r>
              <a:rPr lang="en-US" i="1" dirty="0" smtClean="0">
                <a:solidFill>
                  <a:srgbClr val="FFC000"/>
                </a:solidFill>
              </a:rPr>
              <a:t> </a:t>
            </a:r>
            <a:r>
              <a:rPr lang="en-US" dirty="0" smtClean="0">
                <a:solidFill>
                  <a:srgbClr val="FFC000"/>
                </a:solidFill>
              </a:rPr>
              <a:t>distribution: Based on mean and </a:t>
            </a:r>
            <a:r>
              <a:rPr lang="en-US" dirty="0" err="1" smtClean="0">
                <a:solidFill>
                  <a:srgbClr val="FFC000"/>
                </a:solidFill>
              </a:rPr>
              <a:t>sd</a:t>
            </a:r>
            <a:r>
              <a:rPr lang="en-US" dirty="0" smtClean="0">
                <a:solidFill>
                  <a:srgbClr val="FFC000"/>
                </a:solidFill>
              </a:rPr>
              <a:t> of sample statistics</a:t>
            </a:r>
          </a:p>
          <a:p>
            <a:pPr lvl="1" fontAlgn="auto">
              <a:lnSpc>
                <a:spcPct val="90000"/>
              </a:lnSpc>
              <a:spcAft>
                <a:spcPts val="0"/>
              </a:spcAft>
              <a:buFont typeface="Arial" pitchFamily="34" charset="0"/>
              <a:buChar char="–"/>
              <a:defRPr/>
            </a:pPr>
            <a:r>
              <a:rPr lang="en-US" sz="2600" dirty="0" smtClean="0"/>
              <a:t>These distributions capture our uncertainty about how well our sample statistics represent the population parameters!</a:t>
            </a:r>
          </a:p>
          <a:p>
            <a:pPr lvl="1" fontAlgn="auto">
              <a:lnSpc>
                <a:spcPct val="90000"/>
              </a:lnSpc>
              <a:spcAft>
                <a:spcPts val="0"/>
              </a:spcAft>
              <a:buFont typeface="Arial" pitchFamily="34" charset="0"/>
              <a:buChar char="–"/>
              <a:defRPr/>
            </a:pPr>
            <a:r>
              <a:rPr lang="en-US" sz="2600" dirty="0" smtClean="0">
                <a:solidFill>
                  <a:srgbClr val="FFC000"/>
                </a:solidFill>
              </a:rPr>
              <a:t>They allow us to draw inferences about the population without having to sample the entire population.</a:t>
            </a:r>
          </a:p>
          <a:p>
            <a:pPr lvl="1" fontAlgn="auto">
              <a:lnSpc>
                <a:spcPct val="90000"/>
              </a:lnSpc>
              <a:spcAft>
                <a:spcPts val="0"/>
              </a:spcAft>
              <a:buFont typeface="Arial" pitchFamily="34" charset="0"/>
              <a:buChar char="–"/>
              <a:defRPr/>
            </a:pPr>
            <a:endParaRPr lang="en-US" dirty="0" smtClean="0"/>
          </a:p>
        </p:txBody>
      </p:sp>
      <p:sp>
        <p:nvSpPr>
          <p:cNvPr id="4" name="Heart 3"/>
          <p:cNvSpPr/>
          <p:nvPr/>
        </p:nvSpPr>
        <p:spPr>
          <a:xfrm>
            <a:off x="2057400" y="152400"/>
            <a:ext cx="685800" cy="609600"/>
          </a:xfrm>
          <a:prstGeom prst="heart">
            <a:avLst/>
          </a:prstGeom>
          <a:solidFill>
            <a:srgbClr val="FFC000"/>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itle 1"/>
          <p:cNvSpPr>
            <a:spLocks noGrp="1"/>
          </p:cNvSpPr>
          <p:nvPr>
            <p:ph type="title"/>
          </p:nvPr>
        </p:nvSpPr>
        <p:spPr>
          <a:xfrm>
            <a:off x="457200" y="0"/>
            <a:ext cx="8229600" cy="1143000"/>
          </a:xfrm>
        </p:spPr>
        <p:txBody>
          <a:bodyPr/>
          <a:lstStyle/>
          <a:p>
            <a:r>
              <a:rPr lang="en-US" smtClean="0"/>
              <a:t>Central Limit Theorem</a:t>
            </a:r>
          </a:p>
        </p:txBody>
      </p:sp>
      <p:sp>
        <p:nvSpPr>
          <p:cNvPr id="3" name="Content Placeholder 2"/>
          <p:cNvSpPr>
            <a:spLocks noGrp="1"/>
          </p:cNvSpPr>
          <p:nvPr>
            <p:ph idx="1"/>
          </p:nvPr>
        </p:nvSpPr>
        <p:spPr>
          <a:xfrm>
            <a:off x="457200" y="1143000"/>
            <a:ext cx="8229600" cy="5715000"/>
          </a:xfrm>
        </p:spPr>
        <p:txBody>
          <a:bodyPr rtlCol="0">
            <a:normAutofit fontScale="85000" lnSpcReduction="20000"/>
          </a:bodyPr>
          <a:lstStyle/>
          <a:p>
            <a:pPr fontAlgn="auto">
              <a:spcAft>
                <a:spcPts val="0"/>
              </a:spcAft>
              <a:buFont typeface="Arial" pitchFamily="34" charset="0"/>
              <a:buNone/>
              <a:defRPr/>
            </a:pPr>
            <a:r>
              <a:rPr lang="en-US" dirty="0" smtClean="0">
                <a:solidFill>
                  <a:srgbClr val="FF0066"/>
                </a:solidFill>
              </a:rPr>
              <a:t>If the average salary of teachers in the U.S. is $49,000 with a standard deviation of $10,000, what is the mean and standard deviation of the sampling distribution? </a:t>
            </a:r>
            <a:r>
              <a:rPr lang="en-US" dirty="0" smtClean="0">
                <a:solidFill>
                  <a:srgbClr val="FFC000"/>
                </a:solidFill>
              </a:rPr>
              <a:t>Do your answers depend on the shape of the distribution of teacher salaries in the population?  </a:t>
            </a:r>
          </a:p>
          <a:p>
            <a:pPr fontAlgn="auto">
              <a:spcAft>
                <a:spcPts val="0"/>
              </a:spcAft>
              <a:buFont typeface="Arial" pitchFamily="34" charset="0"/>
              <a:buNone/>
              <a:defRPr/>
            </a:pPr>
            <a:endParaRPr lang="en-US" dirty="0" smtClean="0"/>
          </a:p>
          <a:p>
            <a:pPr fontAlgn="auto">
              <a:spcAft>
                <a:spcPts val="0"/>
              </a:spcAft>
              <a:buFont typeface="Arial" pitchFamily="34" charset="0"/>
              <a:buChar char="•"/>
              <a:defRPr/>
            </a:pPr>
            <a:r>
              <a:rPr lang="en-US" i="1" dirty="0" smtClean="0"/>
              <a:t>CLT: When n is large, we know our sampling distributions of a mean will be approximately normal. </a:t>
            </a:r>
          </a:p>
          <a:p>
            <a:pPr fontAlgn="auto">
              <a:spcAft>
                <a:spcPts val="0"/>
              </a:spcAft>
              <a:buFont typeface="Arial" pitchFamily="34" charset="0"/>
              <a:buChar char="•"/>
              <a:defRPr/>
            </a:pPr>
            <a:r>
              <a:rPr lang="en-US" i="1" dirty="0" smtClean="0"/>
              <a:t>How large is large? </a:t>
            </a:r>
          </a:p>
          <a:p>
            <a:pPr fontAlgn="auto">
              <a:spcAft>
                <a:spcPts val="0"/>
              </a:spcAft>
              <a:buFont typeface="Arial" pitchFamily="34" charset="0"/>
              <a:buChar char="•"/>
              <a:defRPr/>
            </a:pPr>
            <a:r>
              <a:rPr lang="en-US" i="1" dirty="0" smtClean="0"/>
              <a:t>In practice, the sampling distribution is usually close to normal when the sample size is at least about 30. In the midterm example, the samples were 100 and 400, so </a:t>
            </a:r>
            <a:r>
              <a:rPr lang="en-US" i="1" dirty="0" smtClean="0">
                <a:solidFill>
                  <a:srgbClr val="FFC000"/>
                </a:solidFill>
              </a:rPr>
              <a:t>the shape of the sampling distributions will be approximately normal, regardless of the shape of the underlying population distribution from when the sample was drawn</a:t>
            </a:r>
            <a:r>
              <a:rPr lang="en-US" i="1" dirty="0" smtClean="0"/>
              <a:t>.</a:t>
            </a:r>
            <a:endParaRPr lang="en-US" dirty="0" smtClean="0"/>
          </a:p>
          <a:p>
            <a:pPr fontAlgn="auto">
              <a:spcAft>
                <a:spcPts val="0"/>
              </a:spcAft>
              <a:buFont typeface="Arial" pitchFamily="34" charset="0"/>
              <a:buChar char="•"/>
              <a:defRPr/>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2"/>
          <p:cNvSpPr>
            <a:spLocks noGrp="1" noChangeArrowheads="1"/>
          </p:cNvSpPr>
          <p:nvPr>
            <p:ph type="title"/>
          </p:nvPr>
        </p:nvSpPr>
        <p:spPr>
          <a:xfrm>
            <a:off x="381000" y="168275"/>
            <a:ext cx="8229600" cy="1431925"/>
          </a:xfrm>
        </p:spPr>
        <p:txBody>
          <a:bodyPr/>
          <a:lstStyle/>
          <a:p>
            <a:r>
              <a:rPr lang="en-US" smtClean="0"/>
              <a:t>Standard Error of Sampling Means</a:t>
            </a:r>
          </a:p>
        </p:txBody>
      </p:sp>
      <p:sp>
        <p:nvSpPr>
          <p:cNvPr id="106500" name="Rectangle 3"/>
          <p:cNvSpPr>
            <a:spLocks noGrp="1" noChangeArrowheads="1"/>
          </p:cNvSpPr>
          <p:nvPr>
            <p:ph type="body" sz="half" idx="1"/>
          </p:nvPr>
        </p:nvSpPr>
        <p:spPr>
          <a:xfrm>
            <a:off x="609600" y="1371600"/>
            <a:ext cx="8229600" cy="2819400"/>
          </a:xfrm>
        </p:spPr>
        <p:txBody>
          <a:bodyPr/>
          <a:lstStyle/>
          <a:p>
            <a:pPr>
              <a:lnSpc>
                <a:spcPct val="90000"/>
              </a:lnSpc>
            </a:pPr>
            <a:endParaRPr lang="en-US" sz="2800" smtClean="0"/>
          </a:p>
          <a:p>
            <a:pPr>
              <a:lnSpc>
                <a:spcPct val="90000"/>
              </a:lnSpc>
              <a:buFont typeface="Arial" charset="0"/>
              <a:buNone/>
            </a:pPr>
            <a:r>
              <a:rPr lang="en-US" sz="3600" smtClean="0"/>
              <a:t>Standard error is a particular kind of standard deviation: it applies to sampling distributions!</a:t>
            </a:r>
          </a:p>
        </p:txBody>
      </p:sp>
      <p:sp>
        <p:nvSpPr>
          <p:cNvPr id="106501" name="Rectangle 6"/>
          <p:cNvSpPr>
            <a:spLocks noChangeArrowheads="1"/>
          </p:cNvSpPr>
          <p:nvPr/>
        </p:nvSpPr>
        <p:spPr bwMode="auto">
          <a:xfrm>
            <a:off x="1295400" y="4419600"/>
            <a:ext cx="7086600" cy="2133600"/>
          </a:xfrm>
          <a:prstGeom prst="rect">
            <a:avLst/>
          </a:prstGeom>
          <a:solidFill>
            <a:schemeClr val="accent1"/>
          </a:solidFill>
          <a:ln w="28575">
            <a:solidFill>
              <a:srgbClr val="000000"/>
            </a:solidFill>
            <a:miter lim="800000"/>
            <a:headEnd/>
            <a:tailEnd/>
          </a:ln>
        </p:spPr>
        <p:txBody>
          <a:bodyPr wrap="none" anchor="ctr"/>
          <a:lstStyle/>
          <a:p>
            <a:endParaRPr lang="en-US">
              <a:latin typeface="Calibri" pitchFamily="34" charset="0"/>
            </a:endParaRPr>
          </a:p>
        </p:txBody>
      </p:sp>
      <p:graphicFrame>
        <p:nvGraphicFramePr>
          <p:cNvPr id="106498" name="Object 2"/>
          <p:cNvGraphicFramePr>
            <a:graphicFrameLocks noChangeAspect="1"/>
          </p:cNvGraphicFramePr>
          <p:nvPr>
            <p:ph sz="half" idx="2"/>
          </p:nvPr>
        </p:nvGraphicFramePr>
        <p:xfrm>
          <a:off x="1676400" y="4405313"/>
          <a:ext cx="6530975" cy="2071687"/>
        </p:xfrm>
        <a:graphic>
          <a:graphicData uri="http://schemas.openxmlformats.org/presentationml/2006/ole">
            <p:oleObj spid="_x0000_s106498" name="Equation" r:id="rId4" imgW="1320480" imgH="419040"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rtlCol="0">
            <a:normAutofit fontScale="90000"/>
          </a:bodyPr>
          <a:lstStyle/>
          <a:p>
            <a:pPr fontAlgn="auto">
              <a:spcAft>
                <a:spcPts val="0"/>
              </a:spcAft>
              <a:defRPr/>
            </a:pPr>
            <a:r>
              <a:rPr lang="en-US" dirty="0" smtClean="0">
                <a:solidFill>
                  <a:srgbClr val="FFC000"/>
                </a:solidFill>
              </a:rPr>
              <a:t/>
            </a:r>
            <a:br>
              <a:rPr lang="en-US" dirty="0" smtClean="0">
                <a:solidFill>
                  <a:srgbClr val="FFC000"/>
                </a:solidFill>
              </a:rPr>
            </a:br>
            <a:r>
              <a:rPr lang="en-US" dirty="0" smtClean="0">
                <a:solidFill>
                  <a:srgbClr val="FFC000"/>
                </a:solidFill>
              </a:rPr>
              <a:t>significance levels (</a:t>
            </a:r>
            <a:r>
              <a:rPr lang="en-US" dirty="0" smtClean="0">
                <a:solidFill>
                  <a:srgbClr val="FFC000"/>
                </a:solidFill>
                <a:sym typeface="Symbol" pitchFamily="18" charset="2"/>
              </a:rPr>
              <a:t>)</a:t>
            </a:r>
            <a:r>
              <a:rPr lang="en-US" dirty="0" smtClean="0">
                <a:solidFill>
                  <a:srgbClr val="FFC000"/>
                </a:solidFill>
              </a:rPr>
              <a:t> </a:t>
            </a:r>
            <a:r>
              <a:rPr lang="en-US" dirty="0" smtClean="0"/>
              <a:t/>
            </a:r>
            <a:br>
              <a:rPr lang="en-US" dirty="0" smtClean="0"/>
            </a:br>
            <a:r>
              <a:rPr lang="en-US" dirty="0" smtClean="0"/>
              <a:t>critical values</a:t>
            </a:r>
            <a:br>
              <a:rPr lang="en-US" dirty="0" smtClean="0"/>
            </a:br>
            <a:endParaRPr lang="en-US" dirty="0"/>
          </a:p>
        </p:txBody>
      </p:sp>
      <p:sp>
        <p:nvSpPr>
          <p:cNvPr id="3" name="Content Placeholder 2"/>
          <p:cNvSpPr>
            <a:spLocks noGrp="1"/>
          </p:cNvSpPr>
          <p:nvPr>
            <p:ph idx="1"/>
          </p:nvPr>
        </p:nvSpPr>
        <p:spPr>
          <a:xfrm>
            <a:off x="457200" y="1676400"/>
            <a:ext cx="8229600" cy="5181600"/>
          </a:xfrm>
        </p:spPr>
        <p:txBody>
          <a:bodyPr rtlCol="0">
            <a:normAutofit fontScale="92500" lnSpcReduction="20000"/>
          </a:bodyPr>
          <a:lstStyle/>
          <a:p>
            <a:pPr fontAlgn="auto">
              <a:spcAft>
                <a:spcPts val="0"/>
              </a:spcAft>
              <a:buFont typeface="Arial" pitchFamily="34" charset="0"/>
              <a:buChar char="•"/>
              <a:defRPr/>
            </a:pPr>
            <a:r>
              <a:rPr lang="en-US" dirty="0" smtClean="0">
                <a:solidFill>
                  <a:srgbClr val="FFC000"/>
                </a:solidFill>
              </a:rPr>
              <a:t>the significance level (</a:t>
            </a:r>
            <a:r>
              <a:rPr lang="en-US" dirty="0" smtClean="0">
                <a:solidFill>
                  <a:srgbClr val="FFC000"/>
                </a:solidFill>
                <a:sym typeface="Symbol" pitchFamily="18" charset="2"/>
              </a:rPr>
              <a:t>) </a:t>
            </a:r>
            <a:r>
              <a:rPr lang="en-US" dirty="0" smtClean="0">
                <a:solidFill>
                  <a:srgbClr val="FFC000"/>
                </a:solidFill>
              </a:rPr>
              <a:t>is the probability of rejecting a true null hypothesis (between 0-1)</a:t>
            </a:r>
          </a:p>
          <a:p>
            <a:pPr fontAlgn="auto">
              <a:spcAft>
                <a:spcPts val="0"/>
              </a:spcAft>
              <a:buFont typeface="Arial" pitchFamily="34" charset="0"/>
              <a:buChar char="•"/>
              <a:defRPr/>
            </a:pPr>
            <a:r>
              <a:rPr lang="en-US" dirty="0" smtClean="0"/>
              <a:t>by looking up </a:t>
            </a:r>
            <a:r>
              <a:rPr lang="en-US" dirty="0" smtClean="0">
                <a:sym typeface="Symbol" pitchFamily="18" charset="2"/>
              </a:rPr>
              <a:t>your desired significance (</a:t>
            </a:r>
            <a:r>
              <a:rPr lang="en-US" dirty="0" smtClean="0">
                <a:solidFill>
                  <a:srgbClr val="FFC000"/>
                </a:solidFill>
                <a:sym typeface="Symbol" pitchFamily="18" charset="2"/>
              </a:rPr>
              <a:t></a:t>
            </a:r>
            <a:r>
              <a:rPr lang="en-US" dirty="0" smtClean="0">
                <a:sym typeface="Symbol" pitchFamily="18" charset="2"/>
              </a:rPr>
              <a:t>)and whether you want a one or two-tail test </a:t>
            </a:r>
            <a:r>
              <a:rPr lang="en-US" dirty="0" smtClean="0"/>
              <a:t>in the t-table, you can find the t-score (called a “critical value”) for different sample sizes (</a:t>
            </a:r>
            <a:r>
              <a:rPr lang="en-US" dirty="0" err="1" smtClean="0"/>
              <a:t>df</a:t>
            </a:r>
            <a:r>
              <a:rPr lang="en-US" dirty="0" smtClean="0"/>
              <a:t> = n-1). This tells you how many standard deviations away from the expected population mean you need to go in order to be outside the 95% range (with </a:t>
            </a:r>
            <a:r>
              <a:rPr lang="en-US" dirty="0" smtClean="0">
                <a:solidFill>
                  <a:srgbClr val="FFC000"/>
                </a:solidFill>
                <a:sym typeface="Symbol" pitchFamily="18" charset="2"/>
              </a:rPr>
              <a:t> = 0.05</a:t>
            </a:r>
            <a:r>
              <a:rPr lang="en-US" dirty="0" smtClean="0">
                <a:sym typeface="Symbol" pitchFamily="18" charset="2"/>
              </a:rPr>
              <a:t>)</a:t>
            </a:r>
          </a:p>
          <a:p>
            <a:pPr fontAlgn="auto">
              <a:spcAft>
                <a:spcPts val="0"/>
              </a:spcAft>
              <a:buFont typeface="Arial" pitchFamily="34" charset="0"/>
              <a:buChar char="•"/>
              <a:defRPr/>
            </a:pPr>
            <a:endParaRPr lang="en-US" dirty="0" smtClean="0"/>
          </a:p>
          <a:p>
            <a:pPr fontAlgn="auto">
              <a:spcAft>
                <a:spcPts val="0"/>
              </a:spcAft>
              <a:buFont typeface="Arial" pitchFamily="34" charset="0"/>
              <a:buNone/>
              <a:defRPr/>
            </a:pPr>
            <a:r>
              <a:rPr lang="en-US" dirty="0" smtClean="0">
                <a:sym typeface="Symbol" pitchFamily="18" charset="2"/>
              </a:rPr>
              <a:t>Q: </a:t>
            </a:r>
            <a:r>
              <a:rPr lang="en-US" dirty="0" smtClean="0">
                <a:solidFill>
                  <a:srgbClr val="FF0066"/>
                </a:solidFill>
                <a:sym typeface="Symbol" pitchFamily="18" charset="2"/>
              </a:rPr>
              <a:t>do you need to know both the alpha and the critical value to do a hypothesis test?</a:t>
            </a:r>
          </a:p>
          <a:p>
            <a:pPr fontAlgn="auto">
              <a:spcAft>
                <a:spcPts val="0"/>
              </a:spcAft>
              <a:buFont typeface="Arial" pitchFamily="34" charset="0"/>
              <a:buChar char="•"/>
              <a:defRPr/>
            </a:pPr>
            <a:endParaRPr lang="en-US" dirty="0" smtClean="0">
              <a:sym typeface="Symbol" pitchFamily="18" charset="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Relationship between critical value and significance level </a:t>
            </a:r>
            <a:r>
              <a:rPr lang="en-US" dirty="0" smtClean="0">
                <a:sym typeface="Symbol" pitchFamily="18" charset="2"/>
              </a:rPr>
              <a:t>(, </a:t>
            </a:r>
            <a:r>
              <a:rPr lang="en-US" dirty="0" smtClean="0"/>
              <a:t>alpha)</a:t>
            </a:r>
            <a:endParaRPr lang="en-US" dirty="0"/>
          </a:p>
        </p:txBody>
      </p:sp>
      <p:pic>
        <p:nvPicPr>
          <p:cNvPr id="151554" name="Content Placeholder 6" descr="cutt off.gif"/>
          <p:cNvPicPr>
            <a:picLocks noGrp="1" noChangeAspect="1"/>
          </p:cNvPicPr>
          <p:nvPr>
            <p:ph idx="1"/>
          </p:nvPr>
        </p:nvPicPr>
        <p:blipFill>
          <a:blip r:embed="rId3"/>
          <a:srcRect/>
          <a:stretch>
            <a:fillRect/>
          </a:stretch>
        </p:blipFill>
        <p:spPr>
          <a:xfrm>
            <a:off x="360363" y="1752600"/>
            <a:ext cx="8783637" cy="4267200"/>
          </a:xfrm>
        </p:spPr>
      </p:pic>
      <p:sp>
        <p:nvSpPr>
          <p:cNvPr id="151555" name="TextBox 4"/>
          <p:cNvSpPr txBox="1">
            <a:spLocks noChangeArrowheads="1"/>
          </p:cNvSpPr>
          <p:nvPr/>
        </p:nvSpPr>
        <p:spPr bwMode="auto">
          <a:xfrm>
            <a:off x="6248400" y="2667000"/>
            <a:ext cx="1752600" cy="646113"/>
          </a:xfrm>
          <a:prstGeom prst="rect">
            <a:avLst/>
          </a:prstGeom>
          <a:noFill/>
          <a:ln w="9525">
            <a:noFill/>
            <a:miter lim="800000"/>
            <a:headEnd/>
            <a:tailEnd/>
          </a:ln>
        </p:spPr>
        <p:txBody>
          <a:bodyPr>
            <a:spAutoFit/>
          </a:bodyPr>
          <a:lstStyle/>
          <a:p>
            <a:r>
              <a:rPr lang="en-US" sz="3600">
                <a:solidFill>
                  <a:srgbClr val="00B0F0"/>
                </a:solidFill>
                <a:latin typeface="Calibri" pitchFamily="34" charset="0"/>
                <a:sym typeface="Symbol" pitchFamily="18" charset="2"/>
              </a:rPr>
              <a:t> = 0.05</a:t>
            </a:r>
            <a:endParaRPr lang="en-US" sz="3600">
              <a:solidFill>
                <a:srgbClr val="00B0F0"/>
              </a:solidFill>
              <a:latin typeface="Calibri" pitchFamily="34" charset="0"/>
            </a:endParaRPr>
          </a:p>
        </p:txBody>
      </p:sp>
      <p:sp>
        <p:nvSpPr>
          <p:cNvPr id="151556" name="TextBox 5"/>
          <p:cNvSpPr txBox="1">
            <a:spLocks noChangeArrowheads="1"/>
          </p:cNvSpPr>
          <p:nvPr/>
        </p:nvSpPr>
        <p:spPr bwMode="auto">
          <a:xfrm>
            <a:off x="381000" y="2590800"/>
            <a:ext cx="4572000" cy="646113"/>
          </a:xfrm>
          <a:prstGeom prst="rect">
            <a:avLst/>
          </a:prstGeom>
          <a:noFill/>
          <a:ln w="9525">
            <a:noFill/>
            <a:miter lim="800000"/>
            <a:headEnd/>
            <a:tailEnd/>
          </a:ln>
        </p:spPr>
        <p:txBody>
          <a:bodyPr>
            <a:spAutoFit/>
          </a:bodyPr>
          <a:lstStyle/>
          <a:p>
            <a:r>
              <a:rPr lang="en-US" sz="3600">
                <a:solidFill>
                  <a:srgbClr val="00B0F0"/>
                </a:solidFill>
                <a:latin typeface="Calibri" pitchFamily="34" charset="0"/>
                <a:sym typeface="Symbol" pitchFamily="18" charset="2"/>
              </a:rPr>
              <a:t>Critical value = 1.96</a:t>
            </a:r>
            <a:endParaRPr lang="en-US" sz="3600">
              <a:solidFill>
                <a:srgbClr val="00B0F0"/>
              </a:solidFill>
              <a:latin typeface="Calibri" pitchFamily="34" charset="0"/>
            </a:endParaRPr>
          </a:p>
        </p:txBody>
      </p:sp>
      <p:sp>
        <p:nvSpPr>
          <p:cNvPr id="9" name="Rectangle 8"/>
          <p:cNvSpPr/>
          <p:nvPr/>
        </p:nvSpPr>
        <p:spPr>
          <a:xfrm>
            <a:off x="2590800" y="2057400"/>
            <a:ext cx="4648200" cy="457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1558" name="TextBox 7"/>
          <p:cNvSpPr txBox="1">
            <a:spLocks noChangeArrowheads="1"/>
          </p:cNvSpPr>
          <p:nvPr/>
        </p:nvSpPr>
        <p:spPr bwMode="auto">
          <a:xfrm>
            <a:off x="3733800" y="1981200"/>
            <a:ext cx="2743200" cy="584200"/>
          </a:xfrm>
          <a:prstGeom prst="rect">
            <a:avLst/>
          </a:prstGeom>
          <a:noFill/>
          <a:ln w="9525">
            <a:noFill/>
            <a:miter lim="800000"/>
            <a:headEnd/>
            <a:tailEnd/>
          </a:ln>
        </p:spPr>
        <p:txBody>
          <a:bodyPr>
            <a:spAutoFit/>
          </a:bodyPr>
          <a:lstStyle/>
          <a:p>
            <a:r>
              <a:rPr lang="en-US" sz="3200">
                <a:solidFill>
                  <a:srgbClr val="FF0066"/>
                </a:solidFill>
                <a:latin typeface="Calibri" pitchFamily="34" charset="0"/>
              </a:rPr>
              <a:t>two-tail test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Title 1"/>
          <p:cNvSpPr>
            <a:spLocks noGrp="1"/>
          </p:cNvSpPr>
          <p:nvPr>
            <p:ph type="title"/>
          </p:nvPr>
        </p:nvSpPr>
        <p:spPr>
          <a:xfrm>
            <a:off x="457200" y="152400"/>
            <a:ext cx="8229600" cy="1143000"/>
          </a:xfrm>
        </p:spPr>
        <p:txBody>
          <a:bodyPr/>
          <a:lstStyle/>
          <a:p>
            <a:r>
              <a:rPr lang="en-US" smtClean="0">
                <a:solidFill>
                  <a:srgbClr val="FFC000"/>
                </a:solidFill>
              </a:rPr>
              <a:t>confidence intervals</a:t>
            </a:r>
          </a:p>
        </p:txBody>
      </p:sp>
      <p:sp>
        <p:nvSpPr>
          <p:cNvPr id="3" name="Content Placeholder 2"/>
          <p:cNvSpPr>
            <a:spLocks noGrp="1"/>
          </p:cNvSpPr>
          <p:nvPr>
            <p:ph idx="1"/>
          </p:nvPr>
        </p:nvSpPr>
        <p:spPr>
          <a:xfrm>
            <a:off x="457200" y="1676400"/>
            <a:ext cx="8229600" cy="4953000"/>
          </a:xfrm>
        </p:spPr>
        <p:txBody>
          <a:bodyPr rtlCol="0">
            <a:normAutofit fontScale="92500" lnSpcReduction="20000"/>
          </a:bodyPr>
          <a:lstStyle/>
          <a:p>
            <a:pPr fontAlgn="auto">
              <a:spcAft>
                <a:spcPts val="0"/>
              </a:spcAft>
              <a:buFont typeface="Arial" pitchFamily="34" charset="0"/>
              <a:buChar char="•"/>
              <a:defRPr/>
            </a:pPr>
            <a:r>
              <a:rPr lang="en-US" dirty="0" smtClean="0"/>
              <a:t>Confidence intervals </a:t>
            </a:r>
            <a:r>
              <a:rPr lang="en-US" dirty="0" smtClean="0">
                <a:solidFill>
                  <a:srgbClr val="FFC000"/>
                </a:solidFill>
              </a:rPr>
              <a:t>describe the range of possible population mean values </a:t>
            </a:r>
            <a:r>
              <a:rPr lang="en-US" dirty="0" smtClean="0"/>
              <a:t>that you could reasonably expect your sample mean to have come from.  </a:t>
            </a:r>
          </a:p>
          <a:p>
            <a:pPr fontAlgn="auto">
              <a:spcAft>
                <a:spcPts val="0"/>
              </a:spcAft>
              <a:buFont typeface="Arial" pitchFamily="34" charset="0"/>
              <a:buChar char="•"/>
              <a:defRPr/>
            </a:pPr>
            <a:r>
              <a:rPr lang="en-US" dirty="0" smtClean="0"/>
              <a:t>Picture a sampling distribution around that sample mean.  You know that 95% of the expected means will fall within roughly 2 standard errors of your sample mean</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endParaRPr lang="en-US" dirty="0" smtClean="0"/>
          </a:p>
          <a:p>
            <a:pPr fontAlgn="auto">
              <a:spcAft>
                <a:spcPts val="0"/>
              </a:spcAft>
              <a:buFont typeface="Arial" pitchFamily="34" charset="0"/>
              <a:buNone/>
              <a:defRPr/>
            </a:pPr>
            <a:r>
              <a:rPr lang="en-US" i="1" dirty="0" smtClean="0">
                <a:latin typeface="Times New Roman" pitchFamily="18" charset="0"/>
              </a:rPr>
              <a:t> (t </a:t>
            </a:r>
            <a:r>
              <a:rPr lang="en-US" dirty="0" smtClean="0">
                <a:latin typeface="Times New Roman" pitchFamily="18" charset="0"/>
              </a:rPr>
              <a:t>= critical value of </a:t>
            </a:r>
            <a:r>
              <a:rPr lang="en-US" i="1" dirty="0" smtClean="0">
                <a:latin typeface="Times New Roman" pitchFamily="18" charset="0"/>
              </a:rPr>
              <a:t>t</a:t>
            </a:r>
            <a:r>
              <a:rPr lang="en-US" dirty="0" smtClean="0">
                <a:latin typeface="Times New Roman" pitchFamily="18" charset="0"/>
              </a:rPr>
              <a:t> for </a:t>
            </a:r>
            <a:r>
              <a:rPr lang="en-US" i="1" dirty="0" err="1" smtClean="0">
                <a:latin typeface="Times New Roman" pitchFamily="18" charset="0"/>
              </a:rPr>
              <a:t>df</a:t>
            </a:r>
            <a:r>
              <a:rPr lang="en-US" i="1" dirty="0" smtClean="0">
                <a:latin typeface="Times New Roman" pitchFamily="18" charset="0"/>
              </a:rPr>
              <a:t> </a:t>
            </a:r>
            <a:r>
              <a:rPr lang="en-US" dirty="0" smtClean="0">
                <a:latin typeface="Times New Roman" pitchFamily="18" charset="0"/>
              </a:rPr>
              <a:t>= </a:t>
            </a:r>
            <a:r>
              <a:rPr lang="en-US" i="1" dirty="0" smtClean="0">
                <a:latin typeface="Times New Roman" pitchFamily="18" charset="0"/>
              </a:rPr>
              <a:t>N</a:t>
            </a:r>
            <a:r>
              <a:rPr lang="en-US" dirty="0" smtClean="0">
                <a:latin typeface="Times New Roman" pitchFamily="18" charset="0"/>
              </a:rPr>
              <a:t> - 1, two-tailed)</a:t>
            </a:r>
          </a:p>
          <a:p>
            <a:pPr fontAlgn="auto">
              <a:spcAft>
                <a:spcPts val="0"/>
              </a:spcAft>
              <a:buFont typeface="Arial" pitchFamily="34" charset="0"/>
              <a:buChar char="•"/>
              <a:defRPr/>
            </a:pPr>
            <a:endParaRPr lang="en-US" dirty="0" smtClean="0"/>
          </a:p>
        </p:txBody>
      </p:sp>
      <p:graphicFrame>
        <p:nvGraphicFramePr>
          <p:cNvPr id="105474" name="Object 2"/>
          <p:cNvGraphicFramePr>
            <a:graphicFrameLocks noChangeAspect="1"/>
          </p:cNvGraphicFramePr>
          <p:nvPr/>
        </p:nvGraphicFramePr>
        <p:xfrm>
          <a:off x="-1295400" y="4953000"/>
          <a:ext cx="11550650" cy="1257300"/>
        </p:xfrm>
        <a:graphic>
          <a:graphicData uri="http://schemas.openxmlformats.org/presentationml/2006/ole">
            <p:oleObj spid="_x0000_s105474" name="Document" r:id="rId4" imgW="5949456" imgH="648201" progId="">
              <p:embed/>
            </p:oleObj>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6" name="TextBox 27"/>
          <p:cNvSpPr txBox="1">
            <a:spLocks noChangeArrowheads="1"/>
          </p:cNvSpPr>
          <p:nvPr/>
        </p:nvSpPr>
        <p:spPr bwMode="auto">
          <a:xfrm>
            <a:off x="228600" y="1676400"/>
            <a:ext cx="2057400" cy="769938"/>
          </a:xfrm>
          <a:prstGeom prst="rect">
            <a:avLst/>
          </a:prstGeom>
          <a:noFill/>
          <a:ln w="9525">
            <a:noFill/>
            <a:miter lim="800000"/>
            <a:headEnd/>
            <a:tailEnd/>
          </a:ln>
        </p:spPr>
        <p:txBody>
          <a:bodyPr>
            <a:spAutoFit/>
          </a:bodyPr>
          <a:lstStyle/>
          <a:p>
            <a:r>
              <a:rPr lang="en-US" sz="4400">
                <a:latin typeface="Calibri" pitchFamily="34" charset="0"/>
              </a:rPr>
              <a:t>      z</a:t>
            </a:r>
          </a:p>
        </p:txBody>
      </p:sp>
      <p:sp>
        <p:nvSpPr>
          <p:cNvPr id="145417" name="TextBox 28"/>
          <p:cNvSpPr txBox="1">
            <a:spLocks noChangeArrowheads="1"/>
          </p:cNvSpPr>
          <p:nvPr/>
        </p:nvSpPr>
        <p:spPr bwMode="auto">
          <a:xfrm>
            <a:off x="0" y="4343400"/>
            <a:ext cx="2743200" cy="769938"/>
          </a:xfrm>
          <a:prstGeom prst="rect">
            <a:avLst/>
          </a:prstGeom>
          <a:noFill/>
          <a:ln w="9525">
            <a:noFill/>
            <a:miter lim="800000"/>
            <a:headEnd/>
            <a:tailEnd/>
          </a:ln>
        </p:spPr>
        <p:txBody>
          <a:bodyPr>
            <a:spAutoFit/>
          </a:bodyPr>
          <a:lstStyle/>
          <a:p>
            <a:r>
              <a:rPr lang="en-US" sz="4400">
                <a:solidFill>
                  <a:srgbClr val="FFC000"/>
                </a:solidFill>
                <a:latin typeface="Calibri" pitchFamily="34" charset="0"/>
              </a:rPr>
              <a:t>        t</a:t>
            </a:r>
          </a:p>
        </p:txBody>
      </p:sp>
      <p:sp>
        <p:nvSpPr>
          <p:cNvPr id="30" name="Title 1"/>
          <p:cNvSpPr txBox="1">
            <a:spLocks/>
          </p:cNvSpPr>
          <p:nvPr/>
        </p:nvSpPr>
        <p:spPr>
          <a:xfrm>
            <a:off x="381000" y="228600"/>
            <a:ext cx="8229600" cy="1143000"/>
          </a:xfrm>
          <a:prstGeom prst="rect">
            <a:avLst/>
          </a:prstGeom>
        </p:spPr>
        <p:txBody>
          <a:bodyPr>
            <a:normAutofit fontScale="90000" lnSpcReduction="20000"/>
          </a:bodyPr>
          <a:lstStyle/>
          <a:p>
            <a:pPr algn="ctr" fontAlgn="auto">
              <a:spcAft>
                <a:spcPts val="0"/>
              </a:spcAft>
              <a:defRPr/>
            </a:pPr>
            <a:r>
              <a:rPr lang="en-US" sz="4400" dirty="0">
                <a:solidFill>
                  <a:srgbClr val="FFC000"/>
                </a:solidFill>
                <a:latin typeface="+mj-lt"/>
                <a:ea typeface="+mj-ea"/>
                <a:cs typeface="+mj-cs"/>
              </a:rPr>
              <a:t>Test statistics</a:t>
            </a:r>
            <a:r>
              <a:rPr lang="en-US" sz="4400" dirty="0">
                <a:latin typeface="+mj-lt"/>
                <a:ea typeface="+mj-ea"/>
                <a:cs typeface="+mj-cs"/>
              </a:rPr>
              <a:t>: </a:t>
            </a:r>
            <a:r>
              <a:rPr lang="en-US" sz="4400" i="1" dirty="0">
                <a:latin typeface="+mj-lt"/>
                <a:ea typeface="+mj-ea"/>
                <a:cs typeface="+mj-cs"/>
              </a:rPr>
              <a:t>z</a:t>
            </a:r>
            <a:r>
              <a:rPr lang="en-US" sz="4400" dirty="0">
                <a:latin typeface="+mj-lt"/>
                <a:ea typeface="+mj-ea"/>
                <a:cs typeface="+mj-cs"/>
              </a:rPr>
              <a:t>-scores &amp; t-scores</a:t>
            </a:r>
          </a:p>
          <a:p>
            <a:pPr algn="ctr" fontAlgn="auto">
              <a:spcAft>
                <a:spcPts val="0"/>
              </a:spcAft>
              <a:defRPr/>
            </a:pPr>
            <a:r>
              <a:rPr lang="en-US" sz="4400" dirty="0">
                <a:latin typeface="+mj-lt"/>
                <a:ea typeface="+mj-ea"/>
                <a:cs typeface="+mj-cs"/>
              </a:rPr>
              <a:t>for sampling means</a:t>
            </a:r>
            <a:endParaRPr lang="en-US" sz="4400" dirty="0">
              <a:latin typeface="+mj-lt"/>
              <a:ea typeface="+mj-ea"/>
              <a:cs typeface="+mj-cs"/>
            </a:endParaRPr>
          </a:p>
        </p:txBody>
      </p:sp>
      <p:graphicFrame>
        <p:nvGraphicFramePr>
          <p:cNvPr id="145410" name="Object 2"/>
          <p:cNvGraphicFramePr>
            <a:graphicFrameLocks noChangeAspect="1"/>
          </p:cNvGraphicFramePr>
          <p:nvPr/>
        </p:nvGraphicFramePr>
        <p:xfrm>
          <a:off x="1752600" y="1524000"/>
          <a:ext cx="3889375" cy="1287463"/>
        </p:xfrm>
        <a:graphic>
          <a:graphicData uri="http://schemas.openxmlformats.org/presentationml/2006/ole">
            <p:oleObj spid="_x0000_s145410" name="Document" r:id="rId4" imgW="5949456" imgH="1968356" progId="">
              <p:embed/>
            </p:oleObj>
          </a:graphicData>
        </a:graphic>
      </p:graphicFrame>
      <p:graphicFrame>
        <p:nvGraphicFramePr>
          <p:cNvPr id="145411" name="Object 3"/>
          <p:cNvGraphicFramePr>
            <a:graphicFrameLocks noChangeAspect="1"/>
          </p:cNvGraphicFramePr>
          <p:nvPr/>
        </p:nvGraphicFramePr>
        <p:xfrm>
          <a:off x="1219200" y="4114800"/>
          <a:ext cx="4422775" cy="1463675"/>
        </p:xfrm>
        <a:graphic>
          <a:graphicData uri="http://schemas.openxmlformats.org/presentationml/2006/ole">
            <p:oleObj spid="_x0000_s145411" name="Document" r:id="rId5" imgW="5949456" imgH="1968356" progId="">
              <p:embed/>
            </p:oleObj>
          </a:graphicData>
        </a:graphic>
      </p:graphicFrame>
      <p:graphicFrame>
        <p:nvGraphicFramePr>
          <p:cNvPr id="145412" name="Object 4"/>
          <p:cNvGraphicFramePr>
            <a:graphicFrameLocks noChangeAspect="1"/>
          </p:cNvGraphicFramePr>
          <p:nvPr/>
        </p:nvGraphicFramePr>
        <p:xfrm>
          <a:off x="3352800" y="2674938"/>
          <a:ext cx="3889375" cy="1058862"/>
        </p:xfrm>
        <a:graphic>
          <a:graphicData uri="http://schemas.openxmlformats.org/presentationml/2006/ole">
            <p:oleObj spid="_x0000_s145412" name="Document" r:id="rId6" imgW="5949456" imgH="1618522" progId="">
              <p:embed/>
            </p:oleObj>
          </a:graphicData>
        </a:graphic>
      </p:graphicFrame>
      <p:graphicFrame>
        <p:nvGraphicFramePr>
          <p:cNvPr id="145413" name="Object 5"/>
          <p:cNvGraphicFramePr>
            <a:graphicFrameLocks noChangeAspect="1"/>
          </p:cNvGraphicFramePr>
          <p:nvPr/>
        </p:nvGraphicFramePr>
        <p:xfrm>
          <a:off x="5181600" y="1524000"/>
          <a:ext cx="6400800" cy="1509713"/>
        </p:xfrm>
        <a:graphic>
          <a:graphicData uri="http://schemas.openxmlformats.org/presentationml/2006/ole">
            <p:oleObj spid="_x0000_s145413" name="Document" r:id="rId7" imgW="5949456" imgH="1403295" progId="">
              <p:embed/>
            </p:oleObj>
          </a:graphicData>
        </a:graphic>
      </p:graphicFrame>
      <p:cxnSp>
        <p:nvCxnSpPr>
          <p:cNvPr id="42" name="Straight Arrow Connector 41"/>
          <p:cNvCxnSpPr/>
          <p:nvPr/>
        </p:nvCxnSpPr>
        <p:spPr>
          <a:xfrm rot="10800000">
            <a:off x="3810000" y="2667000"/>
            <a:ext cx="533400" cy="457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rot="10800000" flipV="1">
            <a:off x="5943600" y="2438400"/>
            <a:ext cx="45720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45414" name="Object 6"/>
          <p:cNvGraphicFramePr>
            <a:graphicFrameLocks noChangeAspect="1"/>
          </p:cNvGraphicFramePr>
          <p:nvPr/>
        </p:nvGraphicFramePr>
        <p:xfrm>
          <a:off x="2819400" y="5270500"/>
          <a:ext cx="4498975" cy="1587500"/>
        </p:xfrm>
        <a:graphic>
          <a:graphicData uri="http://schemas.openxmlformats.org/presentationml/2006/ole">
            <p:oleObj spid="_x0000_s145414" name="Document" r:id="rId8" imgW="5949456" imgH="2099363" progId="">
              <p:embed/>
            </p:oleObj>
          </a:graphicData>
        </a:graphic>
      </p:graphicFrame>
      <p:graphicFrame>
        <p:nvGraphicFramePr>
          <p:cNvPr id="145415" name="Object 7"/>
          <p:cNvGraphicFramePr>
            <a:graphicFrameLocks noChangeAspect="1"/>
          </p:cNvGraphicFramePr>
          <p:nvPr/>
        </p:nvGraphicFramePr>
        <p:xfrm>
          <a:off x="4870450" y="4206875"/>
          <a:ext cx="5949950" cy="1355725"/>
        </p:xfrm>
        <a:graphic>
          <a:graphicData uri="http://schemas.openxmlformats.org/presentationml/2006/ole">
            <p:oleObj spid="_x0000_s145415" name="Document" r:id="rId9" imgW="5949456" imgH="1355426" progId="">
              <p:embed/>
            </p:oleObj>
          </a:graphicData>
        </a:graphic>
      </p:graphicFrame>
      <p:cxnSp>
        <p:nvCxnSpPr>
          <p:cNvPr id="49" name="Straight Arrow Connector 48"/>
          <p:cNvCxnSpPr/>
          <p:nvPr/>
        </p:nvCxnSpPr>
        <p:spPr>
          <a:xfrm rot="16200000" flipV="1">
            <a:off x="3467100" y="5676900"/>
            <a:ext cx="762000" cy="381000"/>
          </a:xfrm>
          <a:prstGeom prst="straightConnector1">
            <a:avLst/>
          </a:prstGeom>
          <a:ln>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rot="5400000">
            <a:off x="5981700" y="5219700"/>
            <a:ext cx="609600" cy="533400"/>
          </a:xfrm>
          <a:prstGeom prst="straightConnector1">
            <a:avLst/>
          </a:prstGeom>
          <a:ln>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Title 1"/>
          <p:cNvSpPr>
            <a:spLocks noGrp="1"/>
          </p:cNvSpPr>
          <p:nvPr>
            <p:ph type="title"/>
          </p:nvPr>
        </p:nvSpPr>
        <p:spPr/>
        <p:txBody>
          <a:bodyPr/>
          <a:lstStyle/>
          <a:p>
            <a:r>
              <a:rPr lang="en-US" smtClean="0"/>
              <a:t>Test statistic &amp; </a:t>
            </a:r>
            <a:r>
              <a:rPr lang="en-US" smtClean="0">
                <a:solidFill>
                  <a:srgbClr val="00B0F0"/>
                </a:solidFill>
              </a:rPr>
              <a:t>p-values</a:t>
            </a:r>
          </a:p>
        </p:txBody>
      </p:sp>
      <p:sp>
        <p:nvSpPr>
          <p:cNvPr id="156674" name="Content Placeholder 2"/>
          <p:cNvSpPr>
            <a:spLocks noGrp="1"/>
          </p:cNvSpPr>
          <p:nvPr>
            <p:ph idx="1"/>
          </p:nvPr>
        </p:nvSpPr>
        <p:spPr>
          <a:xfrm>
            <a:off x="457200" y="1600200"/>
            <a:ext cx="8229600" cy="5257800"/>
          </a:xfrm>
        </p:spPr>
        <p:txBody>
          <a:bodyPr/>
          <a:lstStyle/>
          <a:p>
            <a:pPr>
              <a:lnSpc>
                <a:spcPct val="90000"/>
              </a:lnSpc>
            </a:pPr>
            <a:r>
              <a:rPr lang="en-US" smtClean="0"/>
              <a:t>The p-value is </a:t>
            </a:r>
            <a:r>
              <a:rPr lang="en-US" smtClean="0">
                <a:solidFill>
                  <a:srgbClr val="00B0F0"/>
                </a:solidFill>
              </a:rPr>
              <a:t>the probability of obtaining your test statistic (z-score or t-score)</a:t>
            </a:r>
          </a:p>
          <a:p>
            <a:pPr>
              <a:lnSpc>
                <a:spcPct val="90000"/>
              </a:lnSpc>
            </a:pPr>
            <a:r>
              <a:rPr lang="en-US" smtClean="0">
                <a:solidFill>
                  <a:srgbClr val="FFFF00"/>
                </a:solidFill>
              </a:rPr>
              <a:t>Z</a:t>
            </a:r>
            <a:r>
              <a:rPr lang="en-US" smtClean="0"/>
              <a:t>: look it up in the z-table in the back of the book (0-50)</a:t>
            </a:r>
          </a:p>
          <a:p>
            <a:pPr>
              <a:lnSpc>
                <a:spcPct val="90000"/>
              </a:lnSpc>
            </a:pPr>
            <a:r>
              <a:rPr lang="en-US" smtClean="0">
                <a:solidFill>
                  <a:srgbClr val="FF0000"/>
                </a:solidFill>
              </a:rPr>
              <a:t>T: </a:t>
            </a:r>
            <a:r>
              <a:rPr lang="en-US" smtClean="0"/>
              <a:t>you can’t find this using the t-table because they wanted to save on space and so only showed the common significance levels, so that you could compute the critical values… BUT computer programs will give you p-values associated with your t-statistics.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Content Placeholder 2"/>
          <p:cNvSpPr>
            <a:spLocks noGrp="1"/>
          </p:cNvSpPr>
          <p:nvPr>
            <p:ph idx="1"/>
          </p:nvPr>
        </p:nvSpPr>
        <p:spPr/>
        <p:txBody>
          <a:bodyPr/>
          <a:lstStyle/>
          <a:p>
            <a:r>
              <a:rPr lang="en-US" smtClean="0">
                <a:sym typeface="Symbol" pitchFamily="18" charset="2"/>
              </a:rPr>
              <a:t>If </a:t>
            </a:r>
            <a:r>
              <a:rPr lang="en-US" smtClean="0">
                <a:solidFill>
                  <a:srgbClr val="FFC000"/>
                </a:solidFill>
                <a:sym typeface="Symbol" pitchFamily="18" charset="2"/>
              </a:rPr>
              <a:t>the t/z-score &gt; critical value</a:t>
            </a:r>
            <a:r>
              <a:rPr lang="en-US" smtClean="0">
                <a:sym typeface="Symbol" pitchFamily="18" charset="2"/>
              </a:rPr>
              <a:t>, then you can </a:t>
            </a:r>
            <a:r>
              <a:rPr lang="en-US" smtClean="0">
                <a:solidFill>
                  <a:srgbClr val="FFC000"/>
                </a:solidFill>
                <a:sym typeface="Symbol" pitchFamily="18" charset="2"/>
              </a:rPr>
              <a:t>reject the null hypothesis </a:t>
            </a:r>
            <a:r>
              <a:rPr lang="en-US" smtClean="0">
                <a:sym typeface="Symbol" pitchFamily="18" charset="2"/>
              </a:rPr>
              <a:t>and conclude that your sample is “statistically different” from the general population.  ( OR p-value &lt; alpha/2)</a:t>
            </a:r>
          </a:p>
          <a:p>
            <a:r>
              <a:rPr lang="en-US" smtClean="0">
                <a:sym typeface="Symbol" pitchFamily="18" charset="2"/>
              </a:rPr>
              <a:t>If the </a:t>
            </a:r>
            <a:r>
              <a:rPr lang="en-US" smtClean="0">
                <a:solidFill>
                  <a:srgbClr val="92D050"/>
                </a:solidFill>
                <a:sym typeface="Symbol" pitchFamily="18" charset="2"/>
              </a:rPr>
              <a:t>t/z-score &lt; critical value</a:t>
            </a:r>
            <a:r>
              <a:rPr lang="en-US" smtClean="0">
                <a:sym typeface="Symbol" pitchFamily="18" charset="2"/>
              </a:rPr>
              <a:t>, then you </a:t>
            </a:r>
            <a:r>
              <a:rPr lang="en-US" smtClean="0">
                <a:solidFill>
                  <a:srgbClr val="92D050"/>
                </a:solidFill>
                <a:sym typeface="Symbol" pitchFamily="18" charset="2"/>
              </a:rPr>
              <a:t>“fail to reject the null” </a:t>
            </a:r>
            <a:r>
              <a:rPr lang="en-US" smtClean="0">
                <a:sym typeface="Symbol" pitchFamily="18" charset="2"/>
              </a:rPr>
              <a:t>and need to continue to assume that the sample is part of the general population. (OR p-value &gt; alpha/2)</a:t>
            </a:r>
          </a:p>
          <a:p>
            <a:endParaRPr lang="en-US" smtClean="0"/>
          </a:p>
        </p:txBody>
      </p:sp>
      <p:sp>
        <p:nvSpPr>
          <p:cNvPr id="4" name="Title 1"/>
          <p:cNvSpPr>
            <a:spLocks noGrp="1"/>
          </p:cNvSpPr>
          <p:nvPr>
            <p:ph type="title"/>
          </p:nvPr>
        </p:nvSpPr>
        <p:spPr/>
        <p:txBody>
          <a:bodyPr rtlCol="0">
            <a:normAutofit fontScale="90000"/>
          </a:bodyPr>
          <a:lstStyle/>
          <a:p>
            <a:pPr fontAlgn="auto">
              <a:spcAft>
                <a:spcPts val="0"/>
              </a:spcAft>
              <a:defRPr/>
            </a:pPr>
            <a:r>
              <a:rPr lang="en-US" dirty="0" smtClean="0"/>
              <a:t>the actual test</a:t>
            </a:r>
            <a:br>
              <a:rPr lang="en-US" dirty="0" smtClean="0"/>
            </a:br>
            <a:r>
              <a:rPr lang="en-US" dirty="0" smtClean="0">
                <a:sym typeface="Symbol" pitchFamily="18" charset="2"/>
              </a:rPr>
              <a:t>test statistic &amp; </a:t>
            </a:r>
            <a:r>
              <a:rPr lang="en-US" dirty="0" smtClean="0"/>
              <a:t>critical values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Title 1"/>
          <p:cNvSpPr>
            <a:spLocks noGrp="1"/>
          </p:cNvSpPr>
          <p:nvPr>
            <p:ph type="title"/>
          </p:nvPr>
        </p:nvSpPr>
        <p:spPr/>
        <p:txBody>
          <a:bodyPr/>
          <a:lstStyle/>
          <a:p>
            <a:r>
              <a:rPr lang="en-US" smtClean="0">
                <a:solidFill>
                  <a:srgbClr val="92D050"/>
                </a:solidFill>
              </a:rPr>
              <a:t>Case II t-Tests (Chapter 11)</a:t>
            </a:r>
            <a:endParaRPr lang="en-US" smtClean="0"/>
          </a:p>
        </p:txBody>
      </p:sp>
      <p:sp>
        <p:nvSpPr>
          <p:cNvPr id="3" name="Content Placeholder 2"/>
          <p:cNvSpPr>
            <a:spLocks noGrp="1"/>
          </p:cNvSpPr>
          <p:nvPr>
            <p:ph idx="1"/>
          </p:nvPr>
        </p:nvSpPr>
        <p:spPr/>
        <p:txBody>
          <a:bodyPr rtlCol="0">
            <a:normAutofit/>
          </a:bodyPr>
          <a:lstStyle/>
          <a:p>
            <a:pPr marL="457200" indent="-457200" fontAlgn="auto">
              <a:lnSpc>
                <a:spcPct val="90000"/>
              </a:lnSpc>
              <a:spcAft>
                <a:spcPct val="40000"/>
              </a:spcAft>
              <a:buFont typeface="Arial" pitchFamily="34" charset="0"/>
              <a:buChar char="•"/>
              <a:defRPr/>
            </a:pPr>
            <a:r>
              <a:rPr lang="en-US" dirty="0" smtClean="0"/>
              <a:t>How to compare two groups (for example, let’s say we wanted to compare boys and girls or big schools and small schools)</a:t>
            </a:r>
          </a:p>
          <a:p>
            <a:pPr marL="457200" indent="-457200" fontAlgn="auto">
              <a:lnSpc>
                <a:spcPct val="90000"/>
              </a:lnSpc>
              <a:spcAft>
                <a:spcPts val="0"/>
              </a:spcAft>
              <a:buFont typeface="Arial" pitchFamily="34" charset="0"/>
              <a:buChar char="•"/>
              <a:defRPr/>
            </a:pPr>
            <a:r>
              <a:rPr lang="en-US" dirty="0" smtClean="0"/>
              <a:t>How to work with the </a:t>
            </a:r>
            <a:r>
              <a:rPr lang="en-US" b="1" dirty="0" smtClean="0"/>
              <a:t>sampling distribution</a:t>
            </a:r>
            <a:r>
              <a:rPr lang="en-US" dirty="0" smtClean="0"/>
              <a:t> of </a:t>
            </a:r>
            <a:r>
              <a:rPr lang="en-US" dirty="0" smtClean="0">
                <a:solidFill>
                  <a:srgbClr val="92D050"/>
                </a:solidFill>
              </a:rPr>
              <a:t>the difference between two means</a:t>
            </a:r>
          </a:p>
          <a:p>
            <a:pPr fontAlgn="auto">
              <a:spcAft>
                <a:spcPts val="0"/>
              </a:spcAft>
              <a:buFont typeface="Arial" pitchFamily="34" charset="0"/>
              <a:buChar char="•"/>
              <a:defRPr/>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Title 1"/>
          <p:cNvSpPr>
            <a:spLocks noGrp="1"/>
          </p:cNvSpPr>
          <p:nvPr>
            <p:ph type="title"/>
          </p:nvPr>
        </p:nvSpPr>
        <p:spPr>
          <a:xfrm>
            <a:off x="457200" y="-228600"/>
            <a:ext cx="8229600" cy="1143000"/>
          </a:xfrm>
        </p:spPr>
        <p:txBody>
          <a:bodyPr/>
          <a:lstStyle/>
          <a:p>
            <a:r>
              <a:rPr lang="en-US" smtClean="0"/>
              <a:t>Hypothesis Testing</a:t>
            </a:r>
          </a:p>
        </p:txBody>
      </p:sp>
      <p:sp>
        <p:nvSpPr>
          <p:cNvPr id="3" name="Content Placeholder 2"/>
          <p:cNvSpPr>
            <a:spLocks noGrp="1"/>
          </p:cNvSpPr>
          <p:nvPr>
            <p:ph idx="1"/>
          </p:nvPr>
        </p:nvSpPr>
        <p:spPr>
          <a:xfrm>
            <a:off x="457200" y="914400"/>
            <a:ext cx="8229600" cy="5791200"/>
          </a:xfrm>
        </p:spPr>
        <p:txBody>
          <a:bodyPr rtlCol="0">
            <a:normAutofit lnSpcReduction="10000"/>
          </a:bodyPr>
          <a:lstStyle/>
          <a:p>
            <a:pPr fontAlgn="auto">
              <a:spcAft>
                <a:spcPts val="0"/>
              </a:spcAft>
              <a:buFont typeface="Arial" pitchFamily="34" charset="0"/>
              <a:buChar char="•"/>
              <a:defRPr/>
            </a:pPr>
            <a:r>
              <a:rPr lang="en-US" b="1" dirty="0" smtClean="0">
                <a:solidFill>
                  <a:srgbClr val="FFC000"/>
                </a:solidFill>
              </a:rPr>
              <a:t>Step 1:</a:t>
            </a:r>
            <a:r>
              <a:rPr lang="en-US" dirty="0" smtClean="0"/>
              <a:t>  State the hypotheses H</a:t>
            </a:r>
            <a:r>
              <a:rPr lang="en-US" baseline="-25000" dirty="0" smtClean="0"/>
              <a:t>0</a:t>
            </a:r>
            <a:r>
              <a:rPr lang="en-US" dirty="0" smtClean="0"/>
              <a:t> &amp; H</a:t>
            </a:r>
            <a:r>
              <a:rPr lang="en-US" baseline="-25000" dirty="0" smtClean="0"/>
              <a:t>A </a:t>
            </a:r>
            <a:r>
              <a:rPr lang="en-US" dirty="0" smtClean="0"/>
              <a:t>that you are testing</a:t>
            </a:r>
            <a:endParaRPr lang="en-US" dirty="0" smtClean="0">
              <a:sym typeface="Symbol" pitchFamily="18" charset="2"/>
            </a:endParaRPr>
          </a:p>
          <a:p>
            <a:pPr fontAlgn="auto">
              <a:spcAft>
                <a:spcPts val="0"/>
              </a:spcAft>
              <a:buFont typeface="Arial" pitchFamily="34" charset="0"/>
              <a:buChar char="•"/>
              <a:defRPr/>
            </a:pPr>
            <a:r>
              <a:rPr lang="en-US" b="1" dirty="0" smtClean="0">
                <a:solidFill>
                  <a:srgbClr val="FFC000"/>
                </a:solidFill>
                <a:sym typeface="Symbol" pitchFamily="18" charset="2"/>
              </a:rPr>
              <a:t>Step 2</a:t>
            </a:r>
            <a:r>
              <a:rPr lang="en-US" dirty="0" smtClean="0">
                <a:sym typeface="Symbol" pitchFamily="18" charset="2"/>
              </a:rPr>
              <a:t>: Calculate the </a:t>
            </a:r>
            <a:r>
              <a:rPr lang="en-US" dirty="0" smtClean="0">
                <a:solidFill>
                  <a:srgbClr val="FF0066"/>
                </a:solidFill>
                <a:sym typeface="Symbol" pitchFamily="18" charset="2"/>
              </a:rPr>
              <a:t>t-statistic</a:t>
            </a:r>
            <a:r>
              <a:rPr lang="en-US" dirty="0" smtClean="0">
                <a:sym typeface="Symbol" pitchFamily="18" charset="2"/>
              </a:rPr>
              <a:t> for the difference in sample means</a:t>
            </a:r>
          </a:p>
          <a:p>
            <a:pPr lvl="1" fontAlgn="auto">
              <a:spcAft>
                <a:spcPts val="0"/>
              </a:spcAft>
              <a:buFont typeface="Arial" pitchFamily="34" charset="0"/>
              <a:buChar char="–"/>
              <a:defRPr/>
            </a:pPr>
            <a:r>
              <a:rPr lang="en-US" dirty="0" smtClean="0">
                <a:solidFill>
                  <a:srgbClr val="FFC000"/>
                </a:solidFill>
                <a:sym typeface="Symbol" pitchFamily="18" charset="2"/>
              </a:rPr>
              <a:t>The only difference between this and the z-score or one sample t-test is that </a:t>
            </a:r>
            <a:r>
              <a:rPr lang="en-US" dirty="0" smtClean="0">
                <a:solidFill>
                  <a:srgbClr val="FF0066"/>
                </a:solidFill>
                <a:sym typeface="Symbol" pitchFamily="18" charset="2"/>
              </a:rPr>
              <a:t>you calculate the standard error differently </a:t>
            </a:r>
            <a:r>
              <a:rPr lang="en-US" dirty="0" smtClean="0">
                <a:solidFill>
                  <a:srgbClr val="FFC000"/>
                </a:solidFill>
                <a:sym typeface="Symbol" pitchFamily="18" charset="2"/>
              </a:rPr>
              <a:t>to account for the fact that you have two different samples.</a:t>
            </a:r>
          </a:p>
          <a:p>
            <a:pPr fontAlgn="auto">
              <a:spcAft>
                <a:spcPts val="0"/>
              </a:spcAft>
              <a:buFont typeface="Arial" pitchFamily="34" charset="0"/>
              <a:buChar char="•"/>
              <a:defRPr/>
            </a:pPr>
            <a:r>
              <a:rPr lang="en-US" b="1" dirty="0" smtClean="0">
                <a:solidFill>
                  <a:srgbClr val="FFC000"/>
                </a:solidFill>
                <a:sym typeface="Symbol" pitchFamily="18" charset="2"/>
              </a:rPr>
              <a:t>Step 3: </a:t>
            </a:r>
            <a:r>
              <a:rPr lang="en-US" dirty="0" smtClean="0">
                <a:sym typeface="Symbol" pitchFamily="18" charset="2"/>
              </a:rPr>
              <a:t>Compare your </a:t>
            </a:r>
            <a:r>
              <a:rPr lang="en-US" dirty="0" smtClean="0">
                <a:solidFill>
                  <a:srgbClr val="FF0066"/>
                </a:solidFill>
                <a:sym typeface="Symbol" pitchFamily="18" charset="2"/>
              </a:rPr>
              <a:t>t-statistic</a:t>
            </a:r>
            <a:r>
              <a:rPr lang="en-US" dirty="0" smtClean="0">
                <a:sym typeface="Symbol" pitchFamily="18" charset="2"/>
              </a:rPr>
              <a:t> to the </a:t>
            </a:r>
            <a:r>
              <a:rPr lang="en-US" dirty="0" smtClean="0">
                <a:solidFill>
                  <a:srgbClr val="FF0066"/>
                </a:solidFill>
                <a:sym typeface="Symbol" pitchFamily="18" charset="2"/>
              </a:rPr>
              <a:t>critical value </a:t>
            </a:r>
            <a:r>
              <a:rPr lang="en-US" dirty="0" smtClean="0">
                <a:sym typeface="Symbol" pitchFamily="18" charset="2"/>
              </a:rPr>
              <a:t>(calculated from the alpha that you are aiming for) in order to decide whether or not you can reject your null hypothesis (</a:t>
            </a:r>
            <a:r>
              <a:rPr lang="en-US" dirty="0" smtClean="0"/>
              <a:t>H</a:t>
            </a:r>
            <a:r>
              <a:rPr lang="en-US" baseline="-25000" dirty="0" smtClean="0"/>
              <a:t>0</a:t>
            </a:r>
            <a:r>
              <a:rPr lang="en-US" dirty="0" smtClean="0"/>
              <a:t>)</a:t>
            </a:r>
            <a:r>
              <a:rPr lang="en-US" dirty="0" smtClean="0">
                <a:sym typeface="Symbol" pitchFamily="18" charset="2"/>
              </a:rPr>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324600" y="457200"/>
            <a:ext cx="1371600" cy="685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aphicFrame>
        <p:nvGraphicFramePr>
          <p:cNvPr id="144386" name="Object 2"/>
          <p:cNvGraphicFramePr>
            <a:graphicFrameLocks noChangeAspect="1"/>
          </p:cNvGraphicFramePr>
          <p:nvPr>
            <p:ph idx="4294967295"/>
          </p:nvPr>
        </p:nvGraphicFramePr>
        <p:xfrm>
          <a:off x="6400800" y="533400"/>
          <a:ext cx="1219200" cy="534988"/>
        </p:xfrm>
        <a:graphic>
          <a:graphicData uri="http://schemas.openxmlformats.org/presentationml/2006/ole">
            <p:oleObj spid="_x0000_s144386" name="Equation" r:id="rId4" imgW="520560" imgH="228600" progId="Equation.3">
              <p:embed/>
            </p:oleObj>
          </a:graphicData>
        </a:graphic>
      </p:graphicFrame>
      <p:sp>
        <p:nvSpPr>
          <p:cNvPr id="144388" name="AutoShape 2"/>
          <p:cNvSpPr>
            <a:spLocks noGrp="1" noChangeArrowheads="1"/>
          </p:cNvSpPr>
          <p:nvPr>
            <p:ph type="title"/>
          </p:nvPr>
        </p:nvSpPr>
        <p:spPr>
          <a:xfrm>
            <a:off x="304800" y="304800"/>
            <a:ext cx="7543800" cy="1431925"/>
          </a:xfrm>
        </p:spPr>
        <p:txBody>
          <a:bodyPr/>
          <a:lstStyle/>
          <a:p>
            <a:r>
              <a:rPr lang="en-US" sz="3200" smtClean="0"/>
              <a:t>Sampling distribution of            </a:t>
            </a:r>
            <a:br>
              <a:rPr lang="en-US" sz="3200" smtClean="0"/>
            </a:br>
            <a:endParaRPr lang="en-US" sz="3200" i="1" smtClean="0"/>
          </a:p>
        </p:txBody>
      </p:sp>
      <p:pic>
        <p:nvPicPr>
          <p:cNvPr id="144389" name="Picture 4" descr="bow20583_0901"/>
          <p:cNvPicPr>
            <a:picLocks noChangeAspect="1" noChangeArrowheads="1"/>
          </p:cNvPicPr>
          <p:nvPr/>
        </p:nvPicPr>
        <p:blipFill>
          <a:blip r:embed="rId5"/>
          <a:srcRect/>
          <a:stretch>
            <a:fillRect/>
          </a:stretch>
        </p:blipFill>
        <p:spPr bwMode="auto">
          <a:xfrm>
            <a:off x="0" y="1447800"/>
            <a:ext cx="7331075" cy="5410200"/>
          </a:xfrm>
          <a:prstGeom prst="rect">
            <a:avLst/>
          </a:prstGeom>
          <a:noFill/>
          <a:ln w="9525">
            <a:noFill/>
            <a:miter lim="800000"/>
            <a:headEnd/>
            <a:tailEnd/>
          </a:ln>
        </p:spPr>
      </p:pic>
      <p:sp>
        <p:nvSpPr>
          <p:cNvPr id="144390" name="Text Box 5"/>
          <p:cNvSpPr txBox="1">
            <a:spLocks noChangeArrowheads="1"/>
          </p:cNvSpPr>
          <p:nvPr/>
        </p:nvSpPr>
        <p:spPr bwMode="auto">
          <a:xfrm>
            <a:off x="7467600" y="1677988"/>
            <a:ext cx="1524000" cy="4494212"/>
          </a:xfrm>
          <a:prstGeom prst="rect">
            <a:avLst/>
          </a:prstGeom>
          <a:noFill/>
          <a:ln w="9525">
            <a:noFill/>
            <a:miter lim="800000"/>
            <a:headEnd/>
            <a:tailEnd/>
          </a:ln>
        </p:spPr>
        <p:txBody>
          <a:bodyPr>
            <a:spAutoFit/>
          </a:bodyPr>
          <a:lstStyle/>
          <a:p>
            <a:pPr algn="ctr">
              <a:spcBef>
                <a:spcPct val="50000"/>
              </a:spcBef>
            </a:pPr>
            <a:r>
              <a:rPr lang="en-US" sz="2200">
                <a:latin typeface="Calibri" pitchFamily="34" charset="0"/>
              </a:rPr>
              <a:t>This is just like what we have done except that we have a our new variable of interest is the difference between two means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p:cNvSpPr>
            <a:spLocks noGrp="1"/>
          </p:cNvSpPr>
          <p:nvPr>
            <p:ph type="title"/>
          </p:nvPr>
        </p:nvSpPr>
        <p:spPr/>
        <p:txBody>
          <a:bodyPr/>
          <a:lstStyle/>
          <a:p>
            <a:r>
              <a:rPr lang="en-US" smtClean="0"/>
              <a:t>Two Options</a:t>
            </a:r>
          </a:p>
        </p:txBody>
      </p:sp>
      <p:sp>
        <p:nvSpPr>
          <p:cNvPr id="164866" name="Content Placeholder 2"/>
          <p:cNvSpPr>
            <a:spLocks noGrp="1"/>
          </p:cNvSpPr>
          <p:nvPr>
            <p:ph idx="1"/>
          </p:nvPr>
        </p:nvSpPr>
        <p:spPr>
          <a:xfrm>
            <a:off x="457200" y="2438400"/>
            <a:ext cx="8229600" cy="3687763"/>
          </a:xfrm>
        </p:spPr>
        <p:txBody>
          <a:bodyPr/>
          <a:lstStyle/>
          <a:p>
            <a:pPr marL="514350" indent="-514350">
              <a:buFont typeface="Calibri" pitchFamily="34" charset="0"/>
              <a:buAutoNum type="arabicPeriod"/>
            </a:pPr>
            <a:r>
              <a:rPr lang="en-US" sz="4000" smtClean="0"/>
              <a:t>Independent Means: Two different samples</a:t>
            </a:r>
          </a:p>
          <a:p>
            <a:pPr marL="514350" indent="-514350">
              <a:buFont typeface="Calibri" pitchFamily="34" charset="0"/>
              <a:buAutoNum type="arabicPeriod"/>
            </a:pPr>
            <a:r>
              <a:rPr lang="en-US" sz="4000" smtClean="0"/>
              <a:t>Dependent Means: Two observations from the same sample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Title 1"/>
          <p:cNvSpPr>
            <a:spLocks noGrp="1"/>
          </p:cNvSpPr>
          <p:nvPr>
            <p:ph type="title"/>
          </p:nvPr>
        </p:nvSpPr>
        <p:spPr/>
        <p:txBody>
          <a:bodyPr/>
          <a:lstStyle/>
          <a:p>
            <a:r>
              <a:rPr lang="en-US" smtClean="0"/>
              <a:t>1. Independent Means</a:t>
            </a:r>
          </a:p>
        </p:txBody>
      </p:sp>
      <p:sp>
        <p:nvSpPr>
          <p:cNvPr id="165890" name="Content Placeholder 2"/>
          <p:cNvSpPr>
            <a:spLocks noGrp="1"/>
          </p:cNvSpPr>
          <p:nvPr>
            <p:ph idx="1"/>
          </p:nvPr>
        </p:nvSpPr>
        <p:spPr/>
        <p:txBody>
          <a:bodyPr/>
          <a:lstStyle/>
          <a:p>
            <a:r>
              <a:rPr lang="en-US" smtClean="0"/>
              <a:t>Testing hypotheses about whether two different samples come from the same or different populations.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Calculating the t-statistic for independent means</a:t>
            </a:r>
            <a:br>
              <a:rPr lang="en-US" dirty="0" smtClean="0"/>
            </a:br>
            <a:r>
              <a:rPr lang="en-US" dirty="0" smtClean="0"/>
              <a:t>Step 2a: </a:t>
            </a:r>
            <a:r>
              <a:rPr lang="en-US" dirty="0" smtClean="0">
                <a:solidFill>
                  <a:srgbClr val="FFC000"/>
                </a:solidFill>
              </a:rPr>
              <a:t>Compute Pooled Variance</a:t>
            </a:r>
            <a:endParaRPr lang="en-US" dirty="0">
              <a:solidFill>
                <a:srgbClr val="FFC000"/>
              </a:solidFill>
            </a:endParaRPr>
          </a:p>
        </p:txBody>
      </p:sp>
      <p:sp>
        <p:nvSpPr>
          <p:cNvPr id="166914" name="Content Placeholder 2"/>
          <p:cNvSpPr>
            <a:spLocks noGrp="1"/>
          </p:cNvSpPr>
          <p:nvPr>
            <p:ph idx="1"/>
          </p:nvPr>
        </p:nvSpPr>
        <p:spPr/>
        <p:txBody>
          <a:bodyPr/>
          <a:lstStyle/>
          <a:p>
            <a:pPr>
              <a:buFont typeface="Arial" charset="0"/>
              <a:buNone/>
            </a:pPr>
            <a:endParaRPr lang="en-US" smtClean="0"/>
          </a:p>
          <a:p>
            <a:pPr>
              <a:buFont typeface="Arial" charset="0"/>
              <a:buNone/>
            </a:pPr>
            <a:r>
              <a:rPr lang="en-US" smtClean="0"/>
              <a:t>In essence, this is just an average measure of the variance across the two samples.</a:t>
            </a:r>
          </a:p>
          <a:p>
            <a:pPr>
              <a:buFont typeface="Arial" charset="0"/>
              <a:buNone/>
            </a:pPr>
            <a:endParaRPr lang="en-US" smtClean="0"/>
          </a:p>
        </p:txBody>
      </p:sp>
      <p:sp>
        <p:nvSpPr>
          <p:cNvPr id="166915" name="Text Box 13"/>
          <p:cNvSpPr txBox="1">
            <a:spLocks noChangeArrowheads="1"/>
          </p:cNvSpPr>
          <p:nvPr/>
        </p:nvSpPr>
        <p:spPr bwMode="auto">
          <a:xfrm>
            <a:off x="1584325" y="4156075"/>
            <a:ext cx="184150" cy="457200"/>
          </a:xfrm>
          <a:prstGeom prst="rect">
            <a:avLst/>
          </a:prstGeom>
          <a:noFill/>
          <a:ln w="9525">
            <a:noFill/>
            <a:miter lim="800000"/>
            <a:headEnd/>
            <a:tailEnd/>
          </a:ln>
        </p:spPr>
        <p:txBody>
          <a:bodyPr wrap="none">
            <a:spAutoFit/>
          </a:bodyPr>
          <a:lstStyle/>
          <a:p>
            <a:endParaRPr lang="en-US">
              <a:latin typeface="Calibri" pitchFamily="34" charset="0"/>
            </a:endParaRPr>
          </a:p>
        </p:txBody>
      </p:sp>
      <p:grpSp>
        <p:nvGrpSpPr>
          <p:cNvPr id="166916" name="Group 25"/>
          <p:cNvGrpSpPr>
            <a:grpSpLocks/>
          </p:cNvGrpSpPr>
          <p:nvPr/>
        </p:nvGrpSpPr>
        <p:grpSpPr bwMode="auto">
          <a:xfrm>
            <a:off x="1828800" y="3816350"/>
            <a:ext cx="3597275" cy="1279525"/>
            <a:chOff x="1152" y="2404"/>
            <a:chExt cx="2266" cy="806"/>
          </a:xfrm>
        </p:grpSpPr>
        <p:sp>
          <p:nvSpPr>
            <p:cNvPr id="166918" name="Text Box 15"/>
            <p:cNvSpPr txBox="1">
              <a:spLocks noChangeArrowheads="1"/>
            </p:cNvSpPr>
            <p:nvPr/>
          </p:nvSpPr>
          <p:spPr bwMode="auto">
            <a:xfrm>
              <a:off x="1152" y="2644"/>
              <a:ext cx="552" cy="330"/>
            </a:xfrm>
            <a:prstGeom prst="rect">
              <a:avLst/>
            </a:prstGeom>
            <a:noFill/>
            <a:ln w="9525">
              <a:noFill/>
              <a:miter lim="800000"/>
              <a:headEnd/>
              <a:tailEnd/>
            </a:ln>
          </p:spPr>
          <p:txBody>
            <a:bodyPr wrap="none">
              <a:spAutoFit/>
            </a:bodyPr>
            <a:lstStyle/>
            <a:p>
              <a:r>
                <a:rPr lang="en-US" sz="2800">
                  <a:latin typeface="Calibri" pitchFamily="34" charset="0"/>
                </a:rPr>
                <a:t>s</a:t>
              </a:r>
              <a:r>
                <a:rPr lang="en-US" sz="2800" baseline="-25000">
                  <a:latin typeface="Calibri" pitchFamily="34" charset="0"/>
                </a:rPr>
                <a:t>p</a:t>
              </a:r>
              <a:r>
                <a:rPr lang="en-US" sz="2800" baseline="30000">
                  <a:latin typeface="Calibri" pitchFamily="34" charset="0"/>
                </a:rPr>
                <a:t>2</a:t>
              </a:r>
              <a:r>
                <a:rPr lang="en-US" sz="2800">
                  <a:latin typeface="Calibri" pitchFamily="34" charset="0"/>
                </a:rPr>
                <a:t> </a:t>
              </a:r>
              <a:r>
                <a:rPr lang="en-US">
                  <a:latin typeface="Calibri" pitchFamily="34" charset="0"/>
                </a:rPr>
                <a:t>=  </a:t>
              </a:r>
            </a:p>
          </p:txBody>
        </p:sp>
        <p:sp>
          <p:nvSpPr>
            <p:cNvPr id="166919" name="Text Box 16"/>
            <p:cNvSpPr txBox="1">
              <a:spLocks noChangeArrowheads="1"/>
            </p:cNvSpPr>
            <p:nvPr/>
          </p:nvSpPr>
          <p:spPr bwMode="auto">
            <a:xfrm>
              <a:off x="1776" y="2404"/>
              <a:ext cx="1525" cy="330"/>
            </a:xfrm>
            <a:prstGeom prst="rect">
              <a:avLst/>
            </a:prstGeom>
            <a:noFill/>
            <a:ln w="9525">
              <a:noFill/>
              <a:miter lim="800000"/>
              <a:headEnd/>
              <a:tailEnd/>
            </a:ln>
          </p:spPr>
          <p:txBody>
            <a:bodyPr wrap="none">
              <a:spAutoFit/>
            </a:bodyPr>
            <a:lstStyle/>
            <a:p>
              <a:r>
                <a:rPr lang="en-US" sz="2800">
                  <a:latin typeface="Calibri" pitchFamily="34" charset="0"/>
                </a:rPr>
                <a:t>SS</a:t>
              </a:r>
              <a:r>
                <a:rPr lang="en-US" sz="2800" baseline="-25000">
                  <a:latin typeface="Calibri" pitchFamily="34" charset="0"/>
                </a:rPr>
                <a:t>w</a:t>
              </a:r>
              <a:r>
                <a:rPr lang="en-US" sz="2800">
                  <a:latin typeface="Calibri" pitchFamily="34" charset="0"/>
                </a:rPr>
                <a:t>      SS</a:t>
              </a:r>
              <a:r>
                <a:rPr lang="en-US" sz="2800" baseline="-25000">
                  <a:latin typeface="Calibri" pitchFamily="34" charset="0"/>
                  <a:sym typeface="Symbol" pitchFamily="18" charset="2"/>
                </a:rPr>
                <a:t>1</a:t>
              </a:r>
              <a:r>
                <a:rPr lang="en-US" sz="2800">
                  <a:latin typeface="Calibri" pitchFamily="34" charset="0"/>
                  <a:sym typeface="Symbol" pitchFamily="18" charset="2"/>
                </a:rPr>
                <a:t> + SS</a:t>
              </a:r>
              <a:r>
                <a:rPr lang="en-US" sz="2800" baseline="-25000">
                  <a:latin typeface="Calibri" pitchFamily="34" charset="0"/>
                  <a:sym typeface="Symbol" pitchFamily="18" charset="2"/>
                </a:rPr>
                <a:t>2</a:t>
              </a:r>
              <a:endParaRPr lang="en-US" sz="2800">
                <a:latin typeface="Calibri" pitchFamily="34" charset="0"/>
                <a:sym typeface="Symbol" pitchFamily="18" charset="2"/>
              </a:endParaRPr>
            </a:p>
          </p:txBody>
        </p:sp>
        <p:sp>
          <p:nvSpPr>
            <p:cNvPr id="166920" name="Text Box 17"/>
            <p:cNvSpPr txBox="1">
              <a:spLocks noChangeArrowheads="1"/>
            </p:cNvSpPr>
            <p:nvPr/>
          </p:nvSpPr>
          <p:spPr bwMode="auto">
            <a:xfrm>
              <a:off x="1824" y="2880"/>
              <a:ext cx="1395" cy="330"/>
            </a:xfrm>
            <a:prstGeom prst="rect">
              <a:avLst/>
            </a:prstGeom>
            <a:noFill/>
            <a:ln w="9525">
              <a:noFill/>
              <a:miter lim="800000"/>
              <a:headEnd/>
              <a:tailEnd/>
            </a:ln>
          </p:spPr>
          <p:txBody>
            <a:bodyPr wrap="none">
              <a:spAutoFit/>
            </a:bodyPr>
            <a:lstStyle/>
            <a:p>
              <a:r>
                <a:rPr lang="en-US" sz="2800" i="1">
                  <a:latin typeface="Calibri" pitchFamily="34" charset="0"/>
                </a:rPr>
                <a:t>N-2</a:t>
              </a:r>
              <a:r>
                <a:rPr lang="en-US" sz="2800" baseline="-25000">
                  <a:latin typeface="Calibri" pitchFamily="34" charset="0"/>
                </a:rPr>
                <a:t>                  </a:t>
              </a:r>
              <a:r>
                <a:rPr lang="en-US" sz="2800" i="1">
                  <a:latin typeface="Calibri" pitchFamily="34" charset="0"/>
                </a:rPr>
                <a:t>N-2</a:t>
              </a:r>
              <a:endParaRPr lang="en-US" sz="2800" baseline="-25000">
                <a:latin typeface="Calibri" pitchFamily="34" charset="0"/>
              </a:endParaRPr>
            </a:p>
          </p:txBody>
        </p:sp>
        <p:sp>
          <p:nvSpPr>
            <p:cNvPr id="166921" name="Line 18"/>
            <p:cNvSpPr>
              <a:spLocks noChangeShapeType="1"/>
            </p:cNvSpPr>
            <p:nvPr/>
          </p:nvSpPr>
          <p:spPr bwMode="auto">
            <a:xfrm>
              <a:off x="1738" y="2810"/>
              <a:ext cx="432" cy="0"/>
            </a:xfrm>
            <a:prstGeom prst="line">
              <a:avLst/>
            </a:prstGeom>
            <a:noFill/>
            <a:ln w="9525">
              <a:solidFill>
                <a:schemeClr val="tx1"/>
              </a:solidFill>
              <a:round/>
              <a:headEnd/>
              <a:tailEnd/>
            </a:ln>
          </p:spPr>
          <p:txBody>
            <a:bodyPr wrap="none" anchor="ctr"/>
            <a:lstStyle/>
            <a:p>
              <a:endParaRPr lang="en-US"/>
            </a:p>
          </p:txBody>
        </p:sp>
        <p:sp>
          <p:nvSpPr>
            <p:cNvPr id="166922" name="Line 19"/>
            <p:cNvSpPr>
              <a:spLocks noChangeShapeType="1"/>
            </p:cNvSpPr>
            <p:nvPr/>
          </p:nvSpPr>
          <p:spPr bwMode="auto">
            <a:xfrm>
              <a:off x="2362" y="2810"/>
              <a:ext cx="1056" cy="0"/>
            </a:xfrm>
            <a:prstGeom prst="line">
              <a:avLst/>
            </a:prstGeom>
            <a:noFill/>
            <a:ln w="9525">
              <a:solidFill>
                <a:schemeClr val="tx1"/>
              </a:solidFill>
              <a:round/>
              <a:headEnd/>
              <a:tailEnd/>
            </a:ln>
          </p:spPr>
          <p:txBody>
            <a:bodyPr wrap="none" anchor="ctr"/>
            <a:lstStyle/>
            <a:p>
              <a:endParaRPr lang="en-US"/>
            </a:p>
          </p:txBody>
        </p:sp>
        <p:sp>
          <p:nvSpPr>
            <p:cNvPr id="166923" name="Text Box 21"/>
            <p:cNvSpPr txBox="1">
              <a:spLocks noChangeArrowheads="1"/>
            </p:cNvSpPr>
            <p:nvPr/>
          </p:nvSpPr>
          <p:spPr bwMode="auto">
            <a:xfrm>
              <a:off x="2170" y="2666"/>
              <a:ext cx="224" cy="288"/>
            </a:xfrm>
            <a:prstGeom prst="rect">
              <a:avLst/>
            </a:prstGeom>
            <a:noFill/>
            <a:ln w="9525">
              <a:noFill/>
              <a:miter lim="800000"/>
              <a:headEnd/>
              <a:tailEnd/>
            </a:ln>
          </p:spPr>
          <p:txBody>
            <a:bodyPr wrap="none">
              <a:spAutoFit/>
            </a:bodyPr>
            <a:lstStyle/>
            <a:p>
              <a:r>
                <a:rPr lang="en-US">
                  <a:latin typeface="Calibri" pitchFamily="34" charset="0"/>
                </a:rPr>
                <a:t>=</a:t>
              </a:r>
            </a:p>
          </p:txBody>
        </p:sp>
      </p:grpSp>
      <p:sp>
        <p:nvSpPr>
          <p:cNvPr id="166917" name="TextBox 11"/>
          <p:cNvSpPr txBox="1">
            <a:spLocks noChangeArrowheads="1"/>
          </p:cNvSpPr>
          <p:nvPr/>
        </p:nvSpPr>
        <p:spPr bwMode="auto">
          <a:xfrm>
            <a:off x="381000" y="5334000"/>
            <a:ext cx="8534400" cy="1200150"/>
          </a:xfrm>
          <a:prstGeom prst="rect">
            <a:avLst/>
          </a:prstGeom>
          <a:noFill/>
          <a:ln w="9525">
            <a:noFill/>
            <a:miter lim="800000"/>
            <a:headEnd/>
            <a:tailEnd/>
          </a:ln>
        </p:spPr>
        <p:txBody>
          <a:bodyPr>
            <a:spAutoFit/>
          </a:bodyPr>
          <a:lstStyle/>
          <a:p>
            <a:r>
              <a:rPr lang="en-US" sz="2400">
                <a:latin typeface="Calibri" pitchFamily="34" charset="0"/>
              </a:rPr>
              <a:t>Q: </a:t>
            </a:r>
            <a:r>
              <a:rPr lang="en-US" sz="2400">
                <a:solidFill>
                  <a:srgbClr val="FFC000"/>
                </a:solidFill>
                <a:latin typeface="Calibri" pitchFamily="34" charset="0"/>
              </a:rPr>
              <a:t>But wait! We have basically been using standard deviation so far, why are we using variance now?  What is the relationship between the two?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ext Box 2"/>
          <p:cNvSpPr txBox="1">
            <a:spLocks noChangeArrowheads="1"/>
          </p:cNvSpPr>
          <p:nvPr/>
        </p:nvSpPr>
        <p:spPr bwMode="auto">
          <a:xfrm>
            <a:off x="3260725" y="2327275"/>
            <a:ext cx="184150" cy="523875"/>
          </a:xfrm>
          <a:prstGeom prst="rect">
            <a:avLst/>
          </a:prstGeom>
          <a:noFill/>
          <a:ln w="9525">
            <a:noFill/>
            <a:miter lim="800000"/>
            <a:headEnd/>
            <a:tailEnd/>
          </a:ln>
        </p:spPr>
        <p:txBody>
          <a:bodyPr wrap="none">
            <a:spAutoFit/>
          </a:bodyPr>
          <a:lstStyle/>
          <a:p>
            <a:endParaRPr lang="en-US" sz="2800">
              <a:latin typeface="Calibri" pitchFamily="34" charset="0"/>
            </a:endParaRPr>
          </a:p>
        </p:txBody>
      </p:sp>
      <p:sp>
        <p:nvSpPr>
          <p:cNvPr id="168962" name="Text Box 3"/>
          <p:cNvSpPr txBox="1">
            <a:spLocks noChangeArrowheads="1"/>
          </p:cNvSpPr>
          <p:nvPr/>
        </p:nvSpPr>
        <p:spPr bwMode="auto">
          <a:xfrm>
            <a:off x="2743200" y="2327275"/>
            <a:ext cx="1236663" cy="523875"/>
          </a:xfrm>
          <a:prstGeom prst="rect">
            <a:avLst/>
          </a:prstGeom>
          <a:noFill/>
          <a:ln w="9525">
            <a:noFill/>
            <a:miter lim="800000"/>
            <a:headEnd/>
            <a:tailEnd/>
          </a:ln>
        </p:spPr>
        <p:txBody>
          <a:bodyPr wrap="none">
            <a:spAutoFit/>
          </a:bodyPr>
          <a:lstStyle/>
          <a:p>
            <a:r>
              <a:rPr lang="en-US" sz="2800">
                <a:latin typeface="Calibri" pitchFamily="34" charset="0"/>
              </a:rPr>
              <a:t>s</a:t>
            </a:r>
            <a:r>
              <a:rPr lang="en-US" sz="2800" baseline="-25000">
                <a:latin typeface="Calibri" pitchFamily="34" charset="0"/>
              </a:rPr>
              <a:t>X1-X2</a:t>
            </a:r>
            <a:r>
              <a:rPr lang="en-US" sz="2800">
                <a:latin typeface="Calibri" pitchFamily="34" charset="0"/>
              </a:rPr>
              <a:t> = </a:t>
            </a:r>
          </a:p>
        </p:txBody>
      </p:sp>
      <p:sp>
        <p:nvSpPr>
          <p:cNvPr id="168963" name="Text Box 4"/>
          <p:cNvSpPr txBox="1">
            <a:spLocks noChangeArrowheads="1"/>
          </p:cNvSpPr>
          <p:nvPr/>
        </p:nvSpPr>
        <p:spPr bwMode="auto">
          <a:xfrm>
            <a:off x="4130675" y="1905000"/>
            <a:ext cx="1995488" cy="523875"/>
          </a:xfrm>
          <a:prstGeom prst="rect">
            <a:avLst/>
          </a:prstGeom>
          <a:noFill/>
          <a:ln w="9525">
            <a:noFill/>
            <a:miter lim="800000"/>
            <a:headEnd/>
            <a:tailEnd/>
          </a:ln>
        </p:spPr>
        <p:txBody>
          <a:bodyPr wrap="none">
            <a:spAutoFit/>
          </a:bodyPr>
          <a:lstStyle/>
          <a:p>
            <a:r>
              <a:rPr lang="en-US" sz="2800">
                <a:latin typeface="Calibri" pitchFamily="34" charset="0"/>
              </a:rPr>
              <a:t>   s</a:t>
            </a:r>
            <a:r>
              <a:rPr lang="en-US" sz="2800" baseline="-25000">
                <a:latin typeface="Calibri" pitchFamily="34" charset="0"/>
              </a:rPr>
              <a:t>p</a:t>
            </a:r>
            <a:r>
              <a:rPr lang="en-US" sz="2800" baseline="30000">
                <a:latin typeface="Calibri" pitchFamily="34" charset="0"/>
              </a:rPr>
              <a:t>2             </a:t>
            </a:r>
            <a:r>
              <a:rPr lang="en-US" sz="2800">
                <a:latin typeface="Calibri" pitchFamily="34" charset="0"/>
              </a:rPr>
              <a:t>s</a:t>
            </a:r>
            <a:r>
              <a:rPr lang="en-US" sz="2800" baseline="-25000">
                <a:latin typeface="Calibri" pitchFamily="34" charset="0"/>
              </a:rPr>
              <a:t>p</a:t>
            </a:r>
            <a:r>
              <a:rPr lang="en-US" sz="2800" baseline="30000">
                <a:latin typeface="Calibri" pitchFamily="34" charset="0"/>
              </a:rPr>
              <a:t>2</a:t>
            </a:r>
            <a:r>
              <a:rPr lang="en-US" sz="2800">
                <a:latin typeface="Calibri" pitchFamily="34" charset="0"/>
              </a:rPr>
              <a:t> </a:t>
            </a:r>
          </a:p>
        </p:txBody>
      </p:sp>
      <p:sp>
        <p:nvSpPr>
          <p:cNvPr id="168964" name="Text Box 5"/>
          <p:cNvSpPr txBox="1">
            <a:spLocks noChangeArrowheads="1"/>
          </p:cNvSpPr>
          <p:nvPr/>
        </p:nvSpPr>
        <p:spPr bwMode="auto">
          <a:xfrm>
            <a:off x="4343400" y="2708275"/>
            <a:ext cx="1762125" cy="523875"/>
          </a:xfrm>
          <a:prstGeom prst="rect">
            <a:avLst/>
          </a:prstGeom>
          <a:noFill/>
          <a:ln w="9525">
            <a:noFill/>
            <a:miter lim="800000"/>
            <a:headEnd/>
            <a:tailEnd/>
          </a:ln>
        </p:spPr>
        <p:txBody>
          <a:bodyPr wrap="none">
            <a:spAutoFit/>
          </a:bodyPr>
          <a:lstStyle/>
          <a:p>
            <a:r>
              <a:rPr lang="en-US" sz="2800" i="1">
                <a:latin typeface="Calibri" pitchFamily="34" charset="0"/>
              </a:rPr>
              <a:t> N</a:t>
            </a:r>
            <a:r>
              <a:rPr lang="en-US" sz="2800" baseline="-25000">
                <a:latin typeface="Calibri" pitchFamily="34" charset="0"/>
              </a:rPr>
              <a:t>1 </a:t>
            </a:r>
            <a:r>
              <a:rPr lang="en-US" sz="2800">
                <a:latin typeface="Calibri" pitchFamily="34" charset="0"/>
              </a:rPr>
              <a:t>         </a:t>
            </a:r>
            <a:r>
              <a:rPr lang="en-US" sz="2800" i="1">
                <a:latin typeface="Calibri" pitchFamily="34" charset="0"/>
              </a:rPr>
              <a:t>N</a:t>
            </a:r>
            <a:r>
              <a:rPr lang="en-US" sz="2800" baseline="-25000">
                <a:latin typeface="Calibri" pitchFamily="34" charset="0"/>
              </a:rPr>
              <a:t>2</a:t>
            </a:r>
          </a:p>
        </p:txBody>
      </p:sp>
      <p:sp>
        <p:nvSpPr>
          <p:cNvPr id="168965" name="Line 6"/>
          <p:cNvSpPr>
            <a:spLocks noChangeShapeType="1"/>
          </p:cNvSpPr>
          <p:nvPr/>
        </p:nvSpPr>
        <p:spPr bwMode="auto">
          <a:xfrm flipH="1">
            <a:off x="4130675" y="1828800"/>
            <a:ext cx="152400" cy="1524000"/>
          </a:xfrm>
          <a:prstGeom prst="line">
            <a:avLst/>
          </a:prstGeom>
          <a:noFill/>
          <a:ln w="9525">
            <a:solidFill>
              <a:schemeClr val="tx1"/>
            </a:solidFill>
            <a:round/>
            <a:headEnd/>
            <a:tailEnd/>
          </a:ln>
        </p:spPr>
        <p:txBody>
          <a:bodyPr wrap="none" anchor="ctr"/>
          <a:lstStyle/>
          <a:p>
            <a:endParaRPr lang="en-US"/>
          </a:p>
        </p:txBody>
      </p:sp>
      <p:sp>
        <p:nvSpPr>
          <p:cNvPr id="168966" name="Line 7"/>
          <p:cNvSpPr>
            <a:spLocks noChangeShapeType="1"/>
          </p:cNvSpPr>
          <p:nvPr/>
        </p:nvSpPr>
        <p:spPr bwMode="auto">
          <a:xfrm>
            <a:off x="4283075" y="1828800"/>
            <a:ext cx="1981200" cy="0"/>
          </a:xfrm>
          <a:prstGeom prst="line">
            <a:avLst/>
          </a:prstGeom>
          <a:noFill/>
          <a:ln w="9525">
            <a:solidFill>
              <a:schemeClr val="tx1"/>
            </a:solidFill>
            <a:round/>
            <a:headEnd/>
            <a:tailEnd/>
          </a:ln>
        </p:spPr>
        <p:txBody>
          <a:bodyPr wrap="none" anchor="ctr"/>
          <a:lstStyle/>
          <a:p>
            <a:endParaRPr lang="en-US"/>
          </a:p>
        </p:txBody>
      </p:sp>
      <p:sp>
        <p:nvSpPr>
          <p:cNvPr id="168967" name="Line 8"/>
          <p:cNvSpPr>
            <a:spLocks noChangeShapeType="1"/>
          </p:cNvSpPr>
          <p:nvPr/>
        </p:nvSpPr>
        <p:spPr bwMode="auto">
          <a:xfrm>
            <a:off x="3978275" y="2590800"/>
            <a:ext cx="152400" cy="685800"/>
          </a:xfrm>
          <a:prstGeom prst="line">
            <a:avLst/>
          </a:prstGeom>
          <a:noFill/>
          <a:ln w="9525">
            <a:solidFill>
              <a:schemeClr val="tx1"/>
            </a:solidFill>
            <a:round/>
            <a:headEnd/>
            <a:tailEnd/>
          </a:ln>
        </p:spPr>
        <p:txBody>
          <a:bodyPr wrap="none" anchor="ctr"/>
          <a:lstStyle/>
          <a:p>
            <a:endParaRPr lang="en-US"/>
          </a:p>
        </p:txBody>
      </p:sp>
      <p:sp>
        <p:nvSpPr>
          <p:cNvPr id="168968" name="Line 9"/>
          <p:cNvSpPr>
            <a:spLocks noChangeShapeType="1"/>
          </p:cNvSpPr>
          <p:nvPr/>
        </p:nvSpPr>
        <p:spPr bwMode="auto">
          <a:xfrm flipH="1">
            <a:off x="3902075" y="2590800"/>
            <a:ext cx="76200" cy="381000"/>
          </a:xfrm>
          <a:prstGeom prst="line">
            <a:avLst/>
          </a:prstGeom>
          <a:noFill/>
          <a:ln w="9525">
            <a:solidFill>
              <a:schemeClr val="tx1"/>
            </a:solidFill>
            <a:round/>
            <a:headEnd/>
            <a:tailEnd/>
          </a:ln>
        </p:spPr>
        <p:txBody>
          <a:bodyPr wrap="none" anchor="ctr"/>
          <a:lstStyle/>
          <a:p>
            <a:endParaRPr lang="en-US"/>
          </a:p>
        </p:txBody>
      </p:sp>
      <p:sp>
        <p:nvSpPr>
          <p:cNvPr id="168969" name="Line 10"/>
          <p:cNvSpPr>
            <a:spLocks noChangeShapeType="1"/>
          </p:cNvSpPr>
          <p:nvPr/>
        </p:nvSpPr>
        <p:spPr bwMode="auto">
          <a:xfrm>
            <a:off x="4419600" y="2590800"/>
            <a:ext cx="533400" cy="0"/>
          </a:xfrm>
          <a:prstGeom prst="line">
            <a:avLst/>
          </a:prstGeom>
          <a:noFill/>
          <a:ln w="9525">
            <a:solidFill>
              <a:schemeClr val="tx1"/>
            </a:solidFill>
            <a:round/>
            <a:headEnd/>
            <a:tailEnd/>
          </a:ln>
        </p:spPr>
        <p:txBody>
          <a:bodyPr wrap="none" anchor="ctr"/>
          <a:lstStyle/>
          <a:p>
            <a:endParaRPr lang="en-US"/>
          </a:p>
        </p:txBody>
      </p:sp>
      <p:sp>
        <p:nvSpPr>
          <p:cNvPr id="168970" name="Line 11"/>
          <p:cNvSpPr>
            <a:spLocks noChangeShapeType="1"/>
          </p:cNvSpPr>
          <p:nvPr/>
        </p:nvSpPr>
        <p:spPr bwMode="auto">
          <a:xfrm>
            <a:off x="5334000" y="2590800"/>
            <a:ext cx="838200" cy="0"/>
          </a:xfrm>
          <a:prstGeom prst="line">
            <a:avLst/>
          </a:prstGeom>
          <a:noFill/>
          <a:ln w="9525">
            <a:solidFill>
              <a:schemeClr val="tx1"/>
            </a:solidFill>
            <a:round/>
            <a:headEnd/>
            <a:tailEnd/>
          </a:ln>
        </p:spPr>
        <p:txBody>
          <a:bodyPr wrap="none" anchor="ctr"/>
          <a:lstStyle/>
          <a:p>
            <a:endParaRPr lang="en-US"/>
          </a:p>
        </p:txBody>
      </p:sp>
      <p:sp>
        <p:nvSpPr>
          <p:cNvPr id="168971" name="Text Box 12"/>
          <p:cNvSpPr txBox="1">
            <a:spLocks noChangeArrowheads="1"/>
          </p:cNvSpPr>
          <p:nvPr/>
        </p:nvSpPr>
        <p:spPr bwMode="auto">
          <a:xfrm>
            <a:off x="4937125" y="2327275"/>
            <a:ext cx="363538" cy="523875"/>
          </a:xfrm>
          <a:prstGeom prst="rect">
            <a:avLst/>
          </a:prstGeom>
          <a:noFill/>
          <a:ln w="9525">
            <a:noFill/>
            <a:miter lim="800000"/>
            <a:headEnd/>
            <a:tailEnd/>
          </a:ln>
        </p:spPr>
        <p:txBody>
          <a:bodyPr wrap="none">
            <a:spAutoFit/>
          </a:bodyPr>
          <a:lstStyle/>
          <a:p>
            <a:r>
              <a:rPr lang="en-US" sz="2800">
                <a:latin typeface="Calibri" pitchFamily="34" charset="0"/>
              </a:rPr>
              <a:t>+</a:t>
            </a:r>
          </a:p>
        </p:txBody>
      </p:sp>
      <p:sp>
        <p:nvSpPr>
          <p:cNvPr id="168972" name="Text Box 13"/>
          <p:cNvSpPr txBox="1">
            <a:spLocks noChangeArrowheads="1"/>
          </p:cNvSpPr>
          <p:nvPr/>
        </p:nvSpPr>
        <p:spPr bwMode="auto">
          <a:xfrm>
            <a:off x="1584325" y="4308475"/>
            <a:ext cx="184150" cy="523875"/>
          </a:xfrm>
          <a:prstGeom prst="rect">
            <a:avLst/>
          </a:prstGeom>
          <a:noFill/>
          <a:ln w="9525">
            <a:noFill/>
            <a:miter lim="800000"/>
            <a:headEnd/>
            <a:tailEnd/>
          </a:ln>
        </p:spPr>
        <p:txBody>
          <a:bodyPr wrap="none">
            <a:spAutoFit/>
          </a:bodyPr>
          <a:lstStyle/>
          <a:p>
            <a:endParaRPr lang="en-US" sz="2800">
              <a:latin typeface="Calibri" pitchFamily="34" charset="0"/>
            </a:endParaRPr>
          </a:p>
        </p:txBody>
      </p:sp>
      <p:grpSp>
        <p:nvGrpSpPr>
          <p:cNvPr id="168973" name="Group 25"/>
          <p:cNvGrpSpPr>
            <a:grpSpLocks/>
          </p:cNvGrpSpPr>
          <p:nvPr/>
        </p:nvGrpSpPr>
        <p:grpSpPr bwMode="auto">
          <a:xfrm>
            <a:off x="1828800" y="3968750"/>
            <a:ext cx="3597275" cy="1285875"/>
            <a:chOff x="1152" y="2404"/>
            <a:chExt cx="2266" cy="810"/>
          </a:xfrm>
        </p:grpSpPr>
        <p:sp>
          <p:nvSpPr>
            <p:cNvPr id="168980" name="Text Box 15"/>
            <p:cNvSpPr txBox="1">
              <a:spLocks noChangeArrowheads="1"/>
            </p:cNvSpPr>
            <p:nvPr/>
          </p:nvSpPr>
          <p:spPr bwMode="auto">
            <a:xfrm>
              <a:off x="1152" y="2644"/>
              <a:ext cx="628" cy="330"/>
            </a:xfrm>
            <a:prstGeom prst="rect">
              <a:avLst/>
            </a:prstGeom>
            <a:noFill/>
            <a:ln w="9525">
              <a:noFill/>
              <a:miter lim="800000"/>
              <a:headEnd/>
              <a:tailEnd/>
            </a:ln>
          </p:spPr>
          <p:txBody>
            <a:bodyPr wrap="none">
              <a:spAutoFit/>
            </a:bodyPr>
            <a:lstStyle/>
            <a:p>
              <a:r>
                <a:rPr lang="en-US" sz="2800">
                  <a:latin typeface="Calibri" pitchFamily="34" charset="0"/>
                </a:rPr>
                <a:t>s</a:t>
              </a:r>
              <a:r>
                <a:rPr lang="en-US" sz="2800" baseline="-25000">
                  <a:latin typeface="Calibri" pitchFamily="34" charset="0"/>
                </a:rPr>
                <a:t>p</a:t>
              </a:r>
              <a:r>
                <a:rPr lang="en-US" sz="2800" baseline="30000">
                  <a:latin typeface="Calibri" pitchFamily="34" charset="0"/>
                </a:rPr>
                <a:t>2</a:t>
              </a:r>
              <a:r>
                <a:rPr lang="en-US" sz="2800">
                  <a:latin typeface="Calibri" pitchFamily="34" charset="0"/>
                </a:rPr>
                <a:t> =  </a:t>
              </a:r>
            </a:p>
          </p:txBody>
        </p:sp>
        <p:sp>
          <p:nvSpPr>
            <p:cNvPr id="168981" name="Text Box 16"/>
            <p:cNvSpPr txBox="1">
              <a:spLocks noChangeArrowheads="1"/>
            </p:cNvSpPr>
            <p:nvPr/>
          </p:nvSpPr>
          <p:spPr bwMode="auto">
            <a:xfrm>
              <a:off x="1776" y="2404"/>
              <a:ext cx="1525" cy="330"/>
            </a:xfrm>
            <a:prstGeom prst="rect">
              <a:avLst/>
            </a:prstGeom>
            <a:noFill/>
            <a:ln w="9525">
              <a:noFill/>
              <a:miter lim="800000"/>
              <a:headEnd/>
              <a:tailEnd/>
            </a:ln>
          </p:spPr>
          <p:txBody>
            <a:bodyPr wrap="none">
              <a:spAutoFit/>
            </a:bodyPr>
            <a:lstStyle/>
            <a:p>
              <a:r>
                <a:rPr lang="en-US" sz="2800">
                  <a:latin typeface="Calibri" pitchFamily="34" charset="0"/>
                </a:rPr>
                <a:t>SS</a:t>
              </a:r>
              <a:r>
                <a:rPr lang="en-US" sz="2800" baseline="-25000">
                  <a:latin typeface="Calibri" pitchFamily="34" charset="0"/>
                </a:rPr>
                <a:t>w</a:t>
              </a:r>
              <a:r>
                <a:rPr lang="en-US" sz="2800">
                  <a:latin typeface="Calibri" pitchFamily="34" charset="0"/>
                </a:rPr>
                <a:t>      SS</a:t>
              </a:r>
              <a:r>
                <a:rPr lang="en-US" sz="2800" baseline="-25000">
                  <a:latin typeface="Calibri" pitchFamily="34" charset="0"/>
                  <a:sym typeface="Symbol" pitchFamily="18" charset="2"/>
                </a:rPr>
                <a:t>1</a:t>
              </a:r>
              <a:r>
                <a:rPr lang="en-US" sz="2800">
                  <a:latin typeface="Calibri" pitchFamily="34" charset="0"/>
                  <a:sym typeface="Symbol" pitchFamily="18" charset="2"/>
                </a:rPr>
                <a:t> + SS</a:t>
              </a:r>
              <a:r>
                <a:rPr lang="en-US" sz="2800" baseline="-25000">
                  <a:latin typeface="Calibri" pitchFamily="34" charset="0"/>
                  <a:sym typeface="Symbol" pitchFamily="18" charset="2"/>
                </a:rPr>
                <a:t>2</a:t>
              </a:r>
              <a:endParaRPr lang="en-US" sz="2800">
                <a:latin typeface="Calibri" pitchFamily="34" charset="0"/>
                <a:sym typeface="Symbol" pitchFamily="18" charset="2"/>
              </a:endParaRPr>
            </a:p>
          </p:txBody>
        </p:sp>
        <p:sp>
          <p:nvSpPr>
            <p:cNvPr id="168982" name="Text Box 17"/>
            <p:cNvSpPr txBox="1">
              <a:spLocks noChangeArrowheads="1"/>
            </p:cNvSpPr>
            <p:nvPr/>
          </p:nvSpPr>
          <p:spPr bwMode="auto">
            <a:xfrm>
              <a:off x="1824" y="2884"/>
              <a:ext cx="1395" cy="330"/>
            </a:xfrm>
            <a:prstGeom prst="rect">
              <a:avLst/>
            </a:prstGeom>
            <a:noFill/>
            <a:ln w="9525">
              <a:noFill/>
              <a:miter lim="800000"/>
              <a:headEnd/>
              <a:tailEnd/>
            </a:ln>
          </p:spPr>
          <p:txBody>
            <a:bodyPr wrap="none">
              <a:spAutoFit/>
            </a:bodyPr>
            <a:lstStyle/>
            <a:p>
              <a:r>
                <a:rPr lang="en-US" sz="2800" i="1">
                  <a:latin typeface="Calibri" pitchFamily="34" charset="0"/>
                </a:rPr>
                <a:t>N-2</a:t>
              </a:r>
              <a:r>
                <a:rPr lang="en-US" sz="2800" baseline="-25000">
                  <a:latin typeface="Calibri" pitchFamily="34" charset="0"/>
                </a:rPr>
                <a:t>                  </a:t>
              </a:r>
              <a:r>
                <a:rPr lang="en-US" sz="2800" i="1">
                  <a:latin typeface="Calibri" pitchFamily="34" charset="0"/>
                </a:rPr>
                <a:t>N-2</a:t>
              </a:r>
              <a:endParaRPr lang="en-US" sz="2800" baseline="-25000">
                <a:latin typeface="Calibri" pitchFamily="34" charset="0"/>
              </a:endParaRPr>
            </a:p>
          </p:txBody>
        </p:sp>
        <p:sp>
          <p:nvSpPr>
            <p:cNvPr id="168983" name="Line 18"/>
            <p:cNvSpPr>
              <a:spLocks noChangeShapeType="1"/>
            </p:cNvSpPr>
            <p:nvPr/>
          </p:nvSpPr>
          <p:spPr bwMode="auto">
            <a:xfrm>
              <a:off x="1738" y="2810"/>
              <a:ext cx="432" cy="0"/>
            </a:xfrm>
            <a:prstGeom prst="line">
              <a:avLst/>
            </a:prstGeom>
            <a:noFill/>
            <a:ln w="9525">
              <a:solidFill>
                <a:schemeClr val="tx1"/>
              </a:solidFill>
              <a:round/>
              <a:headEnd/>
              <a:tailEnd/>
            </a:ln>
          </p:spPr>
          <p:txBody>
            <a:bodyPr wrap="none" anchor="ctr"/>
            <a:lstStyle/>
            <a:p>
              <a:endParaRPr lang="en-US"/>
            </a:p>
          </p:txBody>
        </p:sp>
        <p:sp>
          <p:nvSpPr>
            <p:cNvPr id="168984" name="Line 19"/>
            <p:cNvSpPr>
              <a:spLocks noChangeShapeType="1"/>
            </p:cNvSpPr>
            <p:nvPr/>
          </p:nvSpPr>
          <p:spPr bwMode="auto">
            <a:xfrm>
              <a:off x="2362" y="2810"/>
              <a:ext cx="1056" cy="0"/>
            </a:xfrm>
            <a:prstGeom prst="line">
              <a:avLst/>
            </a:prstGeom>
            <a:noFill/>
            <a:ln w="9525">
              <a:solidFill>
                <a:schemeClr val="tx1"/>
              </a:solidFill>
              <a:round/>
              <a:headEnd/>
              <a:tailEnd/>
            </a:ln>
          </p:spPr>
          <p:txBody>
            <a:bodyPr wrap="none" anchor="ctr"/>
            <a:lstStyle/>
            <a:p>
              <a:endParaRPr lang="en-US"/>
            </a:p>
          </p:txBody>
        </p:sp>
        <p:sp>
          <p:nvSpPr>
            <p:cNvPr id="168985" name="Text Box 21"/>
            <p:cNvSpPr txBox="1">
              <a:spLocks noChangeArrowheads="1"/>
            </p:cNvSpPr>
            <p:nvPr/>
          </p:nvSpPr>
          <p:spPr bwMode="auto">
            <a:xfrm>
              <a:off x="2170" y="2666"/>
              <a:ext cx="229" cy="330"/>
            </a:xfrm>
            <a:prstGeom prst="rect">
              <a:avLst/>
            </a:prstGeom>
            <a:noFill/>
            <a:ln w="9525">
              <a:noFill/>
              <a:miter lim="800000"/>
              <a:headEnd/>
              <a:tailEnd/>
            </a:ln>
          </p:spPr>
          <p:txBody>
            <a:bodyPr wrap="none">
              <a:spAutoFit/>
            </a:bodyPr>
            <a:lstStyle/>
            <a:p>
              <a:r>
                <a:rPr lang="en-US" sz="2800">
                  <a:latin typeface="Calibri" pitchFamily="34" charset="0"/>
                </a:rPr>
                <a:t>=</a:t>
              </a:r>
            </a:p>
          </p:txBody>
        </p:sp>
      </p:grpSp>
      <p:sp>
        <p:nvSpPr>
          <p:cNvPr id="168974" name="Line 23"/>
          <p:cNvSpPr>
            <a:spLocks noChangeShapeType="1"/>
          </p:cNvSpPr>
          <p:nvPr/>
        </p:nvSpPr>
        <p:spPr bwMode="auto">
          <a:xfrm flipV="1">
            <a:off x="2133600" y="2362200"/>
            <a:ext cx="2362200" cy="1981200"/>
          </a:xfrm>
          <a:prstGeom prst="line">
            <a:avLst/>
          </a:prstGeom>
          <a:noFill/>
          <a:ln w="9525">
            <a:solidFill>
              <a:srgbClr val="FF3300"/>
            </a:solidFill>
            <a:round/>
            <a:headEnd/>
            <a:tailEnd type="triangle" w="med" len="med"/>
          </a:ln>
        </p:spPr>
        <p:txBody>
          <a:bodyPr wrap="none" anchor="ctr"/>
          <a:lstStyle/>
          <a:p>
            <a:endParaRPr lang="en-US"/>
          </a:p>
        </p:txBody>
      </p:sp>
      <p:sp>
        <p:nvSpPr>
          <p:cNvPr id="168975" name="Line 24"/>
          <p:cNvSpPr>
            <a:spLocks noChangeShapeType="1"/>
          </p:cNvSpPr>
          <p:nvPr/>
        </p:nvSpPr>
        <p:spPr bwMode="auto">
          <a:xfrm flipV="1">
            <a:off x="2209800" y="2286000"/>
            <a:ext cx="3276600" cy="2057400"/>
          </a:xfrm>
          <a:prstGeom prst="line">
            <a:avLst/>
          </a:prstGeom>
          <a:noFill/>
          <a:ln w="9525">
            <a:solidFill>
              <a:srgbClr val="FF3300"/>
            </a:solidFill>
            <a:round/>
            <a:headEnd/>
            <a:tailEnd type="triangle" w="med" len="med"/>
          </a:ln>
        </p:spPr>
        <p:txBody>
          <a:bodyPr wrap="none" anchor="ctr"/>
          <a:lstStyle/>
          <a:p>
            <a:endParaRPr lang="en-US"/>
          </a:p>
        </p:txBody>
      </p:sp>
      <p:sp>
        <p:nvSpPr>
          <p:cNvPr id="23" name="Rectangle 22"/>
          <p:cNvSpPr/>
          <p:nvPr/>
        </p:nvSpPr>
        <p:spPr>
          <a:xfrm>
            <a:off x="228600" y="-76200"/>
            <a:ext cx="8610600" cy="1938338"/>
          </a:xfrm>
          <a:prstGeom prst="rect">
            <a:avLst/>
          </a:prstGeom>
        </p:spPr>
        <p:txBody>
          <a:bodyPr>
            <a:spAutoFit/>
          </a:bodyPr>
          <a:lstStyle/>
          <a:p>
            <a:pPr algn="ctr" fontAlgn="auto">
              <a:spcBef>
                <a:spcPts val="0"/>
              </a:spcBef>
              <a:spcAft>
                <a:spcPts val="0"/>
              </a:spcAft>
              <a:defRPr/>
            </a:pPr>
            <a:r>
              <a:rPr lang="en-US" sz="4000" dirty="0">
                <a:latin typeface="+mj-lt"/>
              </a:rPr>
              <a:t>Calculating the t-statistic for independent means</a:t>
            </a:r>
            <a:br>
              <a:rPr lang="en-US" sz="4000" dirty="0">
                <a:latin typeface="+mj-lt"/>
              </a:rPr>
            </a:br>
            <a:r>
              <a:rPr lang="en-US" sz="4000" dirty="0">
                <a:latin typeface="+mj-lt"/>
              </a:rPr>
              <a:t>Step 2b: </a:t>
            </a:r>
            <a:r>
              <a:rPr lang="en-US" sz="4000" dirty="0">
                <a:solidFill>
                  <a:srgbClr val="FFC000"/>
                </a:solidFill>
                <a:latin typeface="+mj-lt"/>
              </a:rPr>
              <a:t>Compute Standard Error</a:t>
            </a:r>
            <a:endParaRPr lang="en-US" sz="4000" dirty="0">
              <a:solidFill>
                <a:srgbClr val="FFC000"/>
              </a:solidFill>
              <a:latin typeface="+mj-lt"/>
            </a:endParaRPr>
          </a:p>
        </p:txBody>
      </p:sp>
      <p:sp>
        <p:nvSpPr>
          <p:cNvPr id="168977" name="TextBox 24"/>
          <p:cNvSpPr txBox="1">
            <a:spLocks noChangeArrowheads="1"/>
          </p:cNvSpPr>
          <p:nvPr/>
        </p:nvSpPr>
        <p:spPr bwMode="auto">
          <a:xfrm>
            <a:off x="381000" y="5334000"/>
            <a:ext cx="8534400" cy="1200150"/>
          </a:xfrm>
          <a:prstGeom prst="rect">
            <a:avLst/>
          </a:prstGeom>
          <a:noFill/>
          <a:ln w="9525">
            <a:noFill/>
            <a:miter lim="800000"/>
            <a:headEnd/>
            <a:tailEnd/>
          </a:ln>
        </p:spPr>
        <p:txBody>
          <a:bodyPr>
            <a:spAutoFit/>
          </a:bodyPr>
          <a:lstStyle/>
          <a:p>
            <a:r>
              <a:rPr lang="en-US" sz="2400">
                <a:latin typeface="Calibri" pitchFamily="34" charset="0"/>
              </a:rPr>
              <a:t>Q: </a:t>
            </a:r>
            <a:r>
              <a:rPr lang="en-US" sz="2400">
                <a:solidFill>
                  <a:srgbClr val="FFC000"/>
                </a:solidFill>
                <a:latin typeface="Calibri" pitchFamily="34" charset="0"/>
              </a:rPr>
              <a:t>But wait! Before our formula for standard error was just standard deviation divided by the square root of N?  Why is this different?</a:t>
            </a:r>
          </a:p>
        </p:txBody>
      </p:sp>
      <p:cxnSp>
        <p:nvCxnSpPr>
          <p:cNvPr id="27" name="Straight Connector 26"/>
          <p:cNvCxnSpPr/>
          <p:nvPr/>
        </p:nvCxnSpPr>
        <p:spPr>
          <a:xfrm>
            <a:off x="3048000" y="2590800"/>
            <a:ext cx="76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276600" y="2590800"/>
            <a:ext cx="3048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rtlCol="0">
            <a:normAutofit fontScale="90000"/>
          </a:bodyPr>
          <a:lstStyle/>
          <a:p>
            <a:pPr fontAlgn="auto">
              <a:spcAft>
                <a:spcPts val="0"/>
              </a:spcAft>
              <a:defRPr/>
            </a:pPr>
            <a:r>
              <a:rPr lang="en-US" dirty="0" smtClean="0"/>
              <a:t>Calculating the t-statistic for independent means</a:t>
            </a:r>
            <a:br>
              <a:rPr lang="en-US" dirty="0" smtClean="0"/>
            </a:br>
            <a:r>
              <a:rPr lang="en-US" dirty="0" smtClean="0"/>
              <a:t>Step 2c: </a:t>
            </a:r>
            <a:r>
              <a:rPr lang="en-US" dirty="0" smtClean="0">
                <a:solidFill>
                  <a:srgbClr val="FFC000"/>
                </a:solidFill>
              </a:rPr>
              <a:t>Compute t-statistic</a:t>
            </a:r>
            <a:br>
              <a:rPr lang="en-US" dirty="0" smtClean="0">
                <a:solidFill>
                  <a:srgbClr val="FFC000"/>
                </a:solidFill>
              </a:rPr>
            </a:br>
            <a:endParaRPr lang="en-US" dirty="0">
              <a:solidFill>
                <a:srgbClr val="FFC000"/>
              </a:solidFill>
            </a:endParaRPr>
          </a:p>
        </p:txBody>
      </p:sp>
      <p:grpSp>
        <p:nvGrpSpPr>
          <p:cNvPr id="171010" name="Content Placeholder 3"/>
          <p:cNvGrpSpPr>
            <a:grpSpLocks noGrp="1"/>
          </p:cNvGrpSpPr>
          <p:nvPr>
            <p:ph idx="1"/>
          </p:nvPr>
        </p:nvGrpSpPr>
        <p:grpSpPr bwMode="auto">
          <a:xfrm>
            <a:off x="511175" y="2511425"/>
            <a:ext cx="7567613" cy="1831975"/>
            <a:chOff x="1939" y="1464"/>
            <a:chExt cx="2648" cy="332"/>
          </a:xfrm>
        </p:grpSpPr>
        <p:sp>
          <p:nvSpPr>
            <p:cNvPr id="171016" name="Text Box 5"/>
            <p:cNvSpPr txBox="1">
              <a:spLocks noChangeArrowheads="1"/>
            </p:cNvSpPr>
            <p:nvPr/>
          </p:nvSpPr>
          <p:spPr bwMode="auto">
            <a:xfrm>
              <a:off x="1939" y="1589"/>
              <a:ext cx="354" cy="151"/>
            </a:xfrm>
            <a:prstGeom prst="rect">
              <a:avLst/>
            </a:prstGeom>
            <a:noFill/>
            <a:ln w="9525">
              <a:noFill/>
              <a:miter lim="800000"/>
              <a:headEnd/>
              <a:tailEnd/>
            </a:ln>
          </p:spPr>
          <p:txBody>
            <a:bodyPr wrap="none">
              <a:spAutoFit/>
            </a:bodyPr>
            <a:lstStyle/>
            <a:p>
              <a:pPr eaLnBrk="0" hangingPunct="0"/>
              <a:r>
                <a:rPr lang="en-US" sz="4800">
                  <a:latin typeface="Times New Roman" pitchFamily="18" charset="0"/>
                </a:rPr>
                <a:t>t = </a:t>
              </a:r>
            </a:p>
          </p:txBody>
        </p:sp>
        <p:sp>
          <p:nvSpPr>
            <p:cNvPr id="171017" name="Text Box 6"/>
            <p:cNvSpPr txBox="1">
              <a:spLocks noChangeArrowheads="1"/>
            </p:cNvSpPr>
            <p:nvPr/>
          </p:nvSpPr>
          <p:spPr bwMode="auto">
            <a:xfrm>
              <a:off x="2583" y="1464"/>
              <a:ext cx="1844" cy="151"/>
            </a:xfrm>
            <a:prstGeom prst="rect">
              <a:avLst/>
            </a:prstGeom>
            <a:noFill/>
            <a:ln w="9525">
              <a:noFill/>
              <a:miter lim="800000"/>
              <a:headEnd/>
              <a:tailEnd/>
            </a:ln>
          </p:spPr>
          <p:txBody>
            <a:bodyPr wrap="none">
              <a:spAutoFit/>
            </a:bodyPr>
            <a:lstStyle/>
            <a:p>
              <a:pPr eaLnBrk="0" hangingPunct="0"/>
              <a:r>
                <a:rPr lang="en-US" sz="4800">
                  <a:latin typeface="Times New Roman" pitchFamily="18" charset="0"/>
                </a:rPr>
                <a:t>(X</a:t>
              </a:r>
              <a:r>
                <a:rPr lang="en-US" sz="4800" baseline="-25000">
                  <a:latin typeface="Times New Roman" pitchFamily="18" charset="0"/>
                </a:rPr>
                <a:t>1</a:t>
              </a:r>
              <a:r>
                <a:rPr lang="en-US" sz="4800">
                  <a:latin typeface="Times New Roman" pitchFamily="18" charset="0"/>
                </a:rPr>
                <a:t> - X</a:t>
              </a:r>
              <a:r>
                <a:rPr lang="en-US" sz="4800" baseline="-25000">
                  <a:latin typeface="Times New Roman" pitchFamily="18" charset="0"/>
                </a:rPr>
                <a:t>2</a:t>
              </a:r>
              <a:r>
                <a:rPr lang="en-US" sz="4800">
                  <a:latin typeface="Times New Roman" pitchFamily="18" charset="0"/>
                </a:rPr>
                <a:t>) - (</a:t>
              </a:r>
              <a:r>
                <a:rPr lang="en-US" sz="4800">
                  <a:latin typeface="Times New Roman" pitchFamily="18" charset="0"/>
                  <a:sym typeface="Symbol" pitchFamily="18" charset="2"/>
                </a:rPr>
                <a:t></a:t>
              </a:r>
              <a:r>
                <a:rPr lang="en-US" sz="4800" baseline="-25000">
                  <a:latin typeface="Times New Roman" pitchFamily="18" charset="0"/>
                  <a:sym typeface="Symbol" pitchFamily="18" charset="2"/>
                </a:rPr>
                <a:t>1</a:t>
              </a:r>
              <a:r>
                <a:rPr lang="en-US" sz="4800">
                  <a:latin typeface="Times New Roman" pitchFamily="18" charset="0"/>
                  <a:sym typeface="Symbol" pitchFamily="18" charset="2"/>
                </a:rPr>
                <a:t> - </a:t>
              </a:r>
              <a:r>
                <a:rPr lang="en-US" sz="4800" baseline="-25000">
                  <a:latin typeface="Times New Roman" pitchFamily="18" charset="0"/>
                  <a:sym typeface="Symbol" pitchFamily="18" charset="2"/>
                </a:rPr>
                <a:t>2</a:t>
              </a:r>
              <a:r>
                <a:rPr lang="en-US" sz="4800">
                  <a:latin typeface="Times New Roman" pitchFamily="18" charset="0"/>
                  <a:sym typeface="Symbol" pitchFamily="18" charset="2"/>
                </a:rPr>
                <a:t> )</a:t>
              </a:r>
              <a:r>
                <a:rPr lang="en-US" sz="4800">
                  <a:latin typeface="Times New Roman" pitchFamily="18" charset="0"/>
                </a:rPr>
                <a:t> </a:t>
              </a:r>
            </a:p>
          </p:txBody>
        </p:sp>
        <p:sp>
          <p:nvSpPr>
            <p:cNvPr id="171018" name="Line 7"/>
            <p:cNvSpPr>
              <a:spLocks noChangeShapeType="1"/>
            </p:cNvSpPr>
            <p:nvPr/>
          </p:nvSpPr>
          <p:spPr bwMode="auto">
            <a:xfrm>
              <a:off x="2293" y="1657"/>
              <a:ext cx="2294" cy="0"/>
            </a:xfrm>
            <a:prstGeom prst="line">
              <a:avLst/>
            </a:prstGeom>
            <a:noFill/>
            <a:ln w="9525">
              <a:solidFill>
                <a:schemeClr val="tx1"/>
              </a:solidFill>
              <a:round/>
              <a:headEnd/>
              <a:tailEnd/>
            </a:ln>
          </p:spPr>
          <p:txBody>
            <a:bodyPr wrap="none" anchor="ctr"/>
            <a:lstStyle/>
            <a:p>
              <a:endParaRPr lang="en-US"/>
            </a:p>
          </p:txBody>
        </p:sp>
        <p:sp>
          <p:nvSpPr>
            <p:cNvPr id="171019" name="Text Box 8"/>
            <p:cNvSpPr txBox="1">
              <a:spLocks noChangeArrowheads="1"/>
            </p:cNvSpPr>
            <p:nvPr/>
          </p:nvSpPr>
          <p:spPr bwMode="auto">
            <a:xfrm>
              <a:off x="3120" y="1629"/>
              <a:ext cx="668" cy="167"/>
            </a:xfrm>
            <a:prstGeom prst="rect">
              <a:avLst/>
            </a:prstGeom>
            <a:noFill/>
            <a:ln w="9525">
              <a:noFill/>
              <a:miter lim="800000"/>
              <a:headEnd/>
              <a:tailEnd/>
            </a:ln>
          </p:spPr>
          <p:txBody>
            <a:bodyPr wrap="none">
              <a:spAutoFit/>
            </a:bodyPr>
            <a:lstStyle/>
            <a:p>
              <a:pPr eaLnBrk="0" hangingPunct="0"/>
              <a:r>
                <a:rPr lang="en-US" sz="5400">
                  <a:latin typeface="Times New Roman" pitchFamily="18" charset="0"/>
                  <a:sym typeface="Symbol" pitchFamily="18" charset="2"/>
                </a:rPr>
                <a:t>s</a:t>
              </a:r>
              <a:r>
                <a:rPr lang="en-US" sz="5400" baseline="-25000">
                  <a:latin typeface="Times New Roman" pitchFamily="18" charset="0"/>
                  <a:sym typeface="Symbol" pitchFamily="18" charset="2"/>
                </a:rPr>
                <a:t>X1-X2</a:t>
              </a:r>
            </a:p>
          </p:txBody>
        </p:sp>
      </p:grpSp>
      <p:sp>
        <p:nvSpPr>
          <p:cNvPr id="171011" name="TextBox 8"/>
          <p:cNvSpPr txBox="1">
            <a:spLocks noChangeArrowheads="1"/>
          </p:cNvSpPr>
          <p:nvPr/>
        </p:nvSpPr>
        <p:spPr bwMode="auto">
          <a:xfrm>
            <a:off x="381000" y="5334000"/>
            <a:ext cx="8534400" cy="830263"/>
          </a:xfrm>
          <a:prstGeom prst="rect">
            <a:avLst/>
          </a:prstGeom>
          <a:noFill/>
          <a:ln w="9525">
            <a:noFill/>
            <a:miter lim="800000"/>
            <a:headEnd/>
            <a:tailEnd/>
          </a:ln>
        </p:spPr>
        <p:txBody>
          <a:bodyPr>
            <a:spAutoFit/>
          </a:bodyPr>
          <a:lstStyle/>
          <a:p>
            <a:r>
              <a:rPr lang="en-US" sz="2400">
                <a:latin typeface="Calibri" pitchFamily="34" charset="0"/>
              </a:rPr>
              <a:t>Q: </a:t>
            </a:r>
            <a:r>
              <a:rPr lang="en-US" sz="2400">
                <a:solidFill>
                  <a:srgbClr val="FFC000"/>
                </a:solidFill>
                <a:latin typeface="Calibri" pitchFamily="34" charset="0"/>
              </a:rPr>
              <a:t>But wait! Often our null hypothesis will be that we expect no change. Can we simplify this formula?</a:t>
            </a:r>
          </a:p>
        </p:txBody>
      </p:sp>
      <p:cxnSp>
        <p:nvCxnSpPr>
          <p:cNvPr id="11" name="Straight Connector 10"/>
          <p:cNvCxnSpPr/>
          <p:nvPr/>
        </p:nvCxnSpPr>
        <p:spPr>
          <a:xfrm>
            <a:off x="2667000" y="2589213"/>
            <a:ext cx="4572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733800" y="2589213"/>
            <a:ext cx="6096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495800" y="3884613"/>
            <a:ext cx="3048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181600" y="3810000"/>
            <a:ext cx="457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Title 1"/>
          <p:cNvSpPr>
            <a:spLocks noGrp="1"/>
          </p:cNvSpPr>
          <p:nvPr>
            <p:ph type="title"/>
          </p:nvPr>
        </p:nvSpPr>
        <p:spPr/>
        <p:txBody>
          <a:bodyPr/>
          <a:lstStyle/>
          <a:p>
            <a:r>
              <a:rPr lang="en-US" smtClean="0"/>
              <a:t>2. Dependent Means</a:t>
            </a:r>
          </a:p>
        </p:txBody>
      </p:sp>
      <p:sp>
        <p:nvSpPr>
          <p:cNvPr id="172034" name="Content Placeholder 2"/>
          <p:cNvSpPr>
            <a:spLocks noGrp="1"/>
          </p:cNvSpPr>
          <p:nvPr>
            <p:ph idx="1"/>
          </p:nvPr>
        </p:nvSpPr>
        <p:spPr/>
        <p:txBody>
          <a:bodyPr/>
          <a:lstStyle/>
          <a:p>
            <a:r>
              <a:rPr lang="en-US" smtClean="0"/>
              <a:t>Two measurements on the same person, thus they are dependent.</a:t>
            </a:r>
          </a:p>
          <a:p>
            <a:r>
              <a:rPr lang="en-US" smtClean="0"/>
              <a:t>This is our anorexia problem.  Now we have the skills to do it justice.</a:t>
            </a:r>
          </a:p>
          <a:p>
            <a:endParaRPr lang="en-US"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Calculating the t-statistic for dependent means</a:t>
            </a:r>
            <a:br>
              <a:rPr lang="en-US" dirty="0" smtClean="0"/>
            </a:br>
            <a:r>
              <a:rPr lang="en-US" dirty="0" smtClean="0"/>
              <a:t>Step 2a: </a:t>
            </a:r>
            <a:r>
              <a:rPr lang="en-US" sz="4000" dirty="0" smtClean="0">
                <a:solidFill>
                  <a:srgbClr val="FFC000"/>
                </a:solidFill>
              </a:rPr>
              <a:t>Compute </a:t>
            </a:r>
            <a:r>
              <a:rPr lang="en-US" sz="4000" dirty="0" err="1" smtClean="0">
                <a:solidFill>
                  <a:srgbClr val="FFC000"/>
                </a:solidFill>
              </a:rPr>
              <a:t>sd</a:t>
            </a:r>
            <a:r>
              <a:rPr lang="en-US" sz="4000" dirty="0" smtClean="0">
                <a:solidFill>
                  <a:srgbClr val="FFC000"/>
                </a:solidFill>
              </a:rPr>
              <a:t> of difference</a:t>
            </a:r>
            <a:endParaRPr lang="en-US" sz="4000" dirty="0">
              <a:solidFill>
                <a:srgbClr val="FFC000"/>
              </a:solidFill>
            </a:endParaRPr>
          </a:p>
        </p:txBody>
      </p:sp>
      <p:sp>
        <p:nvSpPr>
          <p:cNvPr id="146437" name="Content Placeholder 2"/>
          <p:cNvSpPr>
            <a:spLocks noGrp="1"/>
          </p:cNvSpPr>
          <p:nvPr>
            <p:ph idx="1"/>
          </p:nvPr>
        </p:nvSpPr>
        <p:spPr/>
        <p:txBody>
          <a:bodyPr/>
          <a:lstStyle/>
          <a:p>
            <a:pPr>
              <a:buFont typeface="Arial" charset="0"/>
              <a:buNone/>
            </a:pPr>
            <a:endParaRPr lang="en-US" smtClean="0"/>
          </a:p>
          <a:p>
            <a:pPr>
              <a:buFont typeface="Arial" charset="0"/>
              <a:buNone/>
            </a:pPr>
            <a:r>
              <a:rPr lang="en-US" sz="2800" smtClean="0"/>
              <a:t>In essence, if you took each pre- and post-weight, and made a new column for weight change, this is a measure of the spread of those changes.</a:t>
            </a:r>
          </a:p>
          <a:p>
            <a:pPr>
              <a:buFont typeface="Arial" charset="0"/>
              <a:buNone/>
            </a:pPr>
            <a:endParaRPr lang="en-US" smtClean="0"/>
          </a:p>
        </p:txBody>
      </p:sp>
      <p:sp>
        <p:nvSpPr>
          <p:cNvPr id="146438" name="Text Box 13"/>
          <p:cNvSpPr txBox="1">
            <a:spLocks noChangeArrowheads="1"/>
          </p:cNvSpPr>
          <p:nvPr/>
        </p:nvSpPr>
        <p:spPr bwMode="auto">
          <a:xfrm>
            <a:off x="1584325" y="4156075"/>
            <a:ext cx="184150" cy="457200"/>
          </a:xfrm>
          <a:prstGeom prst="rect">
            <a:avLst/>
          </a:prstGeom>
          <a:noFill/>
          <a:ln w="9525">
            <a:noFill/>
            <a:miter lim="800000"/>
            <a:headEnd/>
            <a:tailEnd/>
          </a:ln>
        </p:spPr>
        <p:txBody>
          <a:bodyPr wrap="none">
            <a:spAutoFit/>
          </a:bodyPr>
          <a:lstStyle/>
          <a:p>
            <a:endParaRPr lang="en-US">
              <a:latin typeface="Calibri" pitchFamily="34" charset="0"/>
            </a:endParaRPr>
          </a:p>
        </p:txBody>
      </p:sp>
      <p:graphicFrame>
        <p:nvGraphicFramePr>
          <p:cNvPr id="146435" name="Object 3"/>
          <p:cNvGraphicFramePr>
            <a:graphicFrameLocks noChangeAspect="1"/>
          </p:cNvGraphicFramePr>
          <p:nvPr/>
        </p:nvGraphicFramePr>
        <p:xfrm>
          <a:off x="-762000" y="3581400"/>
          <a:ext cx="9691688" cy="2286000"/>
        </p:xfrm>
        <a:graphic>
          <a:graphicData uri="http://schemas.openxmlformats.org/presentationml/2006/ole">
            <p:oleObj spid="_x0000_s146435" name="Document" r:id="rId4" imgW="5949456" imgH="1403295" progId="">
              <p:embed/>
            </p:oleObj>
          </a:graphicData>
        </a:graphic>
      </p:graphicFrame>
      <p:sp>
        <p:nvSpPr>
          <p:cNvPr id="146439" name="TextBox 14"/>
          <p:cNvSpPr txBox="1">
            <a:spLocks noChangeArrowheads="1"/>
          </p:cNvSpPr>
          <p:nvPr/>
        </p:nvSpPr>
        <p:spPr bwMode="auto">
          <a:xfrm>
            <a:off x="457200" y="6172200"/>
            <a:ext cx="8305800" cy="461963"/>
          </a:xfrm>
          <a:prstGeom prst="rect">
            <a:avLst/>
          </a:prstGeom>
          <a:noFill/>
          <a:ln w="9525">
            <a:noFill/>
            <a:miter lim="800000"/>
            <a:headEnd/>
            <a:tailEnd/>
          </a:ln>
        </p:spPr>
        <p:txBody>
          <a:bodyPr>
            <a:spAutoFit/>
          </a:bodyPr>
          <a:lstStyle/>
          <a:p>
            <a:r>
              <a:rPr lang="en-US" sz="2400">
                <a:latin typeface="Calibri" pitchFamily="34" charset="0"/>
              </a:rPr>
              <a:t>X bar = mean weight change, X = each individual weight change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9" name="Text Box 13"/>
          <p:cNvSpPr txBox="1">
            <a:spLocks noChangeArrowheads="1"/>
          </p:cNvSpPr>
          <p:nvPr/>
        </p:nvSpPr>
        <p:spPr bwMode="auto">
          <a:xfrm>
            <a:off x="1584325" y="4308475"/>
            <a:ext cx="184150" cy="523875"/>
          </a:xfrm>
          <a:prstGeom prst="rect">
            <a:avLst/>
          </a:prstGeom>
          <a:noFill/>
          <a:ln w="9525">
            <a:noFill/>
            <a:miter lim="800000"/>
            <a:headEnd/>
            <a:tailEnd/>
          </a:ln>
        </p:spPr>
        <p:txBody>
          <a:bodyPr wrap="none">
            <a:spAutoFit/>
          </a:bodyPr>
          <a:lstStyle/>
          <a:p>
            <a:endParaRPr lang="en-US" sz="2800">
              <a:latin typeface="Calibri" pitchFamily="34" charset="0"/>
            </a:endParaRPr>
          </a:p>
        </p:txBody>
      </p:sp>
      <p:sp>
        <p:nvSpPr>
          <p:cNvPr id="23" name="Rectangle 22"/>
          <p:cNvSpPr/>
          <p:nvPr/>
        </p:nvSpPr>
        <p:spPr>
          <a:xfrm>
            <a:off x="0" y="119063"/>
            <a:ext cx="8610600" cy="1938337"/>
          </a:xfrm>
          <a:prstGeom prst="rect">
            <a:avLst/>
          </a:prstGeom>
        </p:spPr>
        <p:txBody>
          <a:bodyPr>
            <a:spAutoFit/>
          </a:bodyPr>
          <a:lstStyle/>
          <a:p>
            <a:pPr algn="ctr" fontAlgn="auto">
              <a:spcBef>
                <a:spcPts val="0"/>
              </a:spcBef>
              <a:spcAft>
                <a:spcPts val="0"/>
              </a:spcAft>
              <a:defRPr/>
            </a:pPr>
            <a:r>
              <a:rPr lang="en-US" sz="4000" dirty="0">
                <a:latin typeface="+mj-lt"/>
              </a:rPr>
              <a:t>Calculating the t-statistic for independent means</a:t>
            </a:r>
            <a:br>
              <a:rPr lang="en-US" sz="4000" dirty="0">
                <a:latin typeface="+mj-lt"/>
              </a:rPr>
            </a:br>
            <a:r>
              <a:rPr lang="en-US" sz="4000" dirty="0">
                <a:latin typeface="+mj-lt"/>
              </a:rPr>
              <a:t>Step 2b: </a:t>
            </a:r>
            <a:r>
              <a:rPr lang="en-US" sz="4000" dirty="0">
                <a:solidFill>
                  <a:srgbClr val="FFC000"/>
                </a:solidFill>
                <a:latin typeface="+mj-lt"/>
              </a:rPr>
              <a:t>Compute Standard Error</a:t>
            </a:r>
            <a:endParaRPr lang="en-US" sz="4000" dirty="0">
              <a:solidFill>
                <a:srgbClr val="FFC000"/>
              </a:solidFill>
              <a:latin typeface="+mj-lt"/>
            </a:endParaRPr>
          </a:p>
        </p:txBody>
      </p:sp>
      <p:sp>
        <p:nvSpPr>
          <p:cNvPr id="147461" name="TextBox 24"/>
          <p:cNvSpPr txBox="1">
            <a:spLocks noChangeArrowheads="1"/>
          </p:cNvSpPr>
          <p:nvPr/>
        </p:nvSpPr>
        <p:spPr bwMode="auto">
          <a:xfrm>
            <a:off x="381000" y="5334000"/>
            <a:ext cx="8534400" cy="830263"/>
          </a:xfrm>
          <a:prstGeom prst="rect">
            <a:avLst/>
          </a:prstGeom>
          <a:noFill/>
          <a:ln w="9525">
            <a:noFill/>
            <a:miter lim="800000"/>
            <a:headEnd/>
            <a:tailEnd/>
          </a:ln>
        </p:spPr>
        <p:txBody>
          <a:bodyPr>
            <a:spAutoFit/>
          </a:bodyPr>
          <a:lstStyle/>
          <a:p>
            <a:r>
              <a:rPr lang="en-US" sz="2400">
                <a:latin typeface="Calibri" pitchFamily="34" charset="0"/>
              </a:rPr>
              <a:t>Q: </a:t>
            </a:r>
            <a:r>
              <a:rPr lang="en-US" sz="2400">
                <a:solidFill>
                  <a:srgbClr val="FFC000"/>
                </a:solidFill>
                <a:latin typeface="Calibri" pitchFamily="34" charset="0"/>
              </a:rPr>
              <a:t>This looks familiar! It should – nothing is different from our one sample t-test!</a:t>
            </a:r>
          </a:p>
        </p:txBody>
      </p:sp>
      <p:sp>
        <p:nvSpPr>
          <p:cNvPr id="147462" name="Rectangle 6"/>
          <p:cNvSpPr>
            <a:spLocks noChangeArrowheads="1"/>
          </p:cNvSpPr>
          <p:nvPr/>
        </p:nvSpPr>
        <p:spPr bwMode="auto">
          <a:xfrm>
            <a:off x="1219200" y="2681288"/>
            <a:ext cx="7086600" cy="2133600"/>
          </a:xfrm>
          <a:prstGeom prst="rect">
            <a:avLst/>
          </a:prstGeom>
          <a:solidFill>
            <a:schemeClr val="accent1"/>
          </a:solidFill>
          <a:ln w="28575">
            <a:solidFill>
              <a:srgbClr val="000000"/>
            </a:solidFill>
            <a:miter lim="800000"/>
            <a:headEnd/>
            <a:tailEnd/>
          </a:ln>
        </p:spPr>
        <p:txBody>
          <a:bodyPr wrap="none" anchor="ctr"/>
          <a:lstStyle/>
          <a:p>
            <a:endParaRPr lang="en-US">
              <a:latin typeface="Calibri" pitchFamily="34" charset="0"/>
            </a:endParaRPr>
          </a:p>
        </p:txBody>
      </p:sp>
      <p:graphicFrame>
        <p:nvGraphicFramePr>
          <p:cNvPr id="147458" name="Object 2"/>
          <p:cNvGraphicFramePr>
            <a:graphicFrameLocks noChangeAspect="1"/>
          </p:cNvGraphicFramePr>
          <p:nvPr/>
        </p:nvGraphicFramePr>
        <p:xfrm>
          <a:off x="1600200" y="2667000"/>
          <a:ext cx="6530975" cy="2071688"/>
        </p:xfrm>
        <a:graphic>
          <a:graphicData uri="http://schemas.openxmlformats.org/presentationml/2006/ole">
            <p:oleObj spid="_x0000_s147458" name="Equation" r:id="rId4" imgW="1320480" imgH="419040" progId="Equation.3">
              <p:embed/>
            </p:oleObj>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rtlCol="0">
            <a:normAutofit fontScale="90000"/>
          </a:bodyPr>
          <a:lstStyle/>
          <a:p>
            <a:pPr fontAlgn="auto">
              <a:spcAft>
                <a:spcPts val="0"/>
              </a:spcAft>
              <a:defRPr/>
            </a:pPr>
            <a:r>
              <a:rPr lang="en-US" dirty="0" smtClean="0"/>
              <a:t>Calculating the t-statistic for independent means</a:t>
            </a:r>
            <a:br>
              <a:rPr lang="en-US" dirty="0" smtClean="0"/>
            </a:br>
            <a:r>
              <a:rPr lang="en-US" dirty="0" smtClean="0"/>
              <a:t>Step 2c: </a:t>
            </a:r>
            <a:r>
              <a:rPr lang="en-US" dirty="0" smtClean="0">
                <a:solidFill>
                  <a:srgbClr val="FFC000"/>
                </a:solidFill>
              </a:rPr>
              <a:t>Compute t-statistic</a:t>
            </a:r>
            <a:br>
              <a:rPr lang="en-US" dirty="0" smtClean="0">
                <a:solidFill>
                  <a:srgbClr val="FFC000"/>
                </a:solidFill>
              </a:rPr>
            </a:br>
            <a:endParaRPr lang="en-US" dirty="0">
              <a:solidFill>
                <a:srgbClr val="FFC000"/>
              </a:solidFill>
            </a:endParaRPr>
          </a:p>
        </p:txBody>
      </p:sp>
      <p:grpSp>
        <p:nvGrpSpPr>
          <p:cNvPr id="178178" name="Content Placeholder 3"/>
          <p:cNvGrpSpPr>
            <a:grpSpLocks noGrp="1"/>
          </p:cNvGrpSpPr>
          <p:nvPr>
            <p:ph idx="1"/>
          </p:nvPr>
        </p:nvGrpSpPr>
        <p:grpSpPr bwMode="auto">
          <a:xfrm>
            <a:off x="511175" y="2511425"/>
            <a:ext cx="4518025" cy="1831975"/>
            <a:chOff x="1939" y="1464"/>
            <a:chExt cx="1581" cy="332"/>
          </a:xfrm>
        </p:grpSpPr>
        <p:sp>
          <p:nvSpPr>
            <p:cNvPr id="178184" name="Text Box 5"/>
            <p:cNvSpPr txBox="1">
              <a:spLocks noChangeArrowheads="1"/>
            </p:cNvSpPr>
            <p:nvPr/>
          </p:nvSpPr>
          <p:spPr bwMode="auto">
            <a:xfrm>
              <a:off x="1939" y="1589"/>
              <a:ext cx="354" cy="151"/>
            </a:xfrm>
            <a:prstGeom prst="rect">
              <a:avLst/>
            </a:prstGeom>
            <a:noFill/>
            <a:ln w="9525">
              <a:noFill/>
              <a:miter lim="800000"/>
              <a:headEnd/>
              <a:tailEnd/>
            </a:ln>
          </p:spPr>
          <p:txBody>
            <a:bodyPr wrap="none">
              <a:spAutoFit/>
            </a:bodyPr>
            <a:lstStyle/>
            <a:p>
              <a:pPr eaLnBrk="0" hangingPunct="0"/>
              <a:r>
                <a:rPr lang="en-US" sz="4800">
                  <a:latin typeface="Times New Roman" pitchFamily="18" charset="0"/>
                </a:rPr>
                <a:t>t = </a:t>
              </a:r>
            </a:p>
          </p:txBody>
        </p:sp>
        <p:sp>
          <p:nvSpPr>
            <p:cNvPr id="178185" name="Text Box 6"/>
            <p:cNvSpPr txBox="1">
              <a:spLocks noChangeArrowheads="1"/>
            </p:cNvSpPr>
            <p:nvPr/>
          </p:nvSpPr>
          <p:spPr bwMode="auto">
            <a:xfrm>
              <a:off x="2583" y="1464"/>
              <a:ext cx="699" cy="151"/>
            </a:xfrm>
            <a:prstGeom prst="rect">
              <a:avLst/>
            </a:prstGeom>
            <a:noFill/>
            <a:ln w="9525">
              <a:noFill/>
              <a:miter lim="800000"/>
              <a:headEnd/>
              <a:tailEnd/>
            </a:ln>
          </p:spPr>
          <p:txBody>
            <a:bodyPr wrap="none">
              <a:spAutoFit/>
            </a:bodyPr>
            <a:lstStyle/>
            <a:p>
              <a:pPr eaLnBrk="0" hangingPunct="0"/>
              <a:r>
                <a:rPr lang="en-US" sz="4800">
                  <a:latin typeface="Times New Roman" pitchFamily="18" charset="0"/>
                </a:rPr>
                <a:t>X</a:t>
              </a:r>
              <a:r>
                <a:rPr lang="en-US" sz="4800" baseline="-25000">
                  <a:latin typeface="Times New Roman" pitchFamily="18" charset="0"/>
                </a:rPr>
                <a:t>1</a:t>
              </a:r>
              <a:r>
                <a:rPr lang="en-US" sz="4800">
                  <a:latin typeface="Times New Roman" pitchFamily="18" charset="0"/>
                </a:rPr>
                <a:t> - X</a:t>
              </a:r>
              <a:r>
                <a:rPr lang="en-US" sz="4800" baseline="-25000">
                  <a:latin typeface="Times New Roman" pitchFamily="18" charset="0"/>
                </a:rPr>
                <a:t>2</a:t>
              </a:r>
              <a:endParaRPr lang="en-US" sz="4800">
                <a:latin typeface="Times New Roman" pitchFamily="18" charset="0"/>
              </a:endParaRPr>
            </a:p>
          </p:txBody>
        </p:sp>
        <p:sp>
          <p:nvSpPr>
            <p:cNvPr id="178186" name="Line 7"/>
            <p:cNvSpPr>
              <a:spLocks noChangeShapeType="1"/>
            </p:cNvSpPr>
            <p:nvPr/>
          </p:nvSpPr>
          <p:spPr bwMode="auto">
            <a:xfrm>
              <a:off x="2293" y="1657"/>
              <a:ext cx="1227" cy="8"/>
            </a:xfrm>
            <a:prstGeom prst="line">
              <a:avLst/>
            </a:prstGeom>
            <a:noFill/>
            <a:ln w="9525">
              <a:solidFill>
                <a:schemeClr val="tx1"/>
              </a:solidFill>
              <a:round/>
              <a:headEnd/>
              <a:tailEnd/>
            </a:ln>
          </p:spPr>
          <p:txBody>
            <a:bodyPr wrap="none" anchor="ctr"/>
            <a:lstStyle/>
            <a:p>
              <a:endParaRPr lang="en-US"/>
            </a:p>
          </p:txBody>
        </p:sp>
        <p:sp>
          <p:nvSpPr>
            <p:cNvPr id="178187" name="Text Box 8"/>
            <p:cNvSpPr txBox="1">
              <a:spLocks noChangeArrowheads="1"/>
            </p:cNvSpPr>
            <p:nvPr/>
          </p:nvSpPr>
          <p:spPr bwMode="auto">
            <a:xfrm>
              <a:off x="2560" y="1629"/>
              <a:ext cx="668" cy="167"/>
            </a:xfrm>
            <a:prstGeom prst="rect">
              <a:avLst/>
            </a:prstGeom>
            <a:noFill/>
            <a:ln w="9525">
              <a:noFill/>
              <a:miter lim="800000"/>
              <a:headEnd/>
              <a:tailEnd/>
            </a:ln>
          </p:spPr>
          <p:txBody>
            <a:bodyPr wrap="none">
              <a:spAutoFit/>
            </a:bodyPr>
            <a:lstStyle/>
            <a:p>
              <a:pPr eaLnBrk="0" hangingPunct="0"/>
              <a:r>
                <a:rPr lang="en-US" sz="5400">
                  <a:latin typeface="Times New Roman" pitchFamily="18" charset="0"/>
                  <a:sym typeface="Symbol" pitchFamily="18" charset="2"/>
                </a:rPr>
                <a:t>s</a:t>
              </a:r>
              <a:r>
                <a:rPr lang="en-US" sz="5400" baseline="-25000">
                  <a:latin typeface="Times New Roman" pitchFamily="18" charset="0"/>
                  <a:sym typeface="Symbol" pitchFamily="18" charset="2"/>
                </a:rPr>
                <a:t>X1-X2</a:t>
              </a:r>
            </a:p>
          </p:txBody>
        </p:sp>
      </p:grpSp>
      <p:cxnSp>
        <p:nvCxnSpPr>
          <p:cNvPr id="11" name="Straight Connector 10"/>
          <p:cNvCxnSpPr/>
          <p:nvPr/>
        </p:nvCxnSpPr>
        <p:spPr>
          <a:xfrm>
            <a:off x="2667000" y="2589213"/>
            <a:ext cx="4572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733800" y="2589213"/>
            <a:ext cx="6096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971800" y="3884613"/>
            <a:ext cx="3048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581400" y="3884613"/>
            <a:ext cx="4572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8183" name="TextBox 13"/>
          <p:cNvSpPr txBox="1">
            <a:spLocks noChangeArrowheads="1"/>
          </p:cNvSpPr>
          <p:nvPr/>
        </p:nvSpPr>
        <p:spPr bwMode="auto">
          <a:xfrm>
            <a:off x="381000" y="5334000"/>
            <a:ext cx="8534400" cy="830263"/>
          </a:xfrm>
          <a:prstGeom prst="rect">
            <a:avLst/>
          </a:prstGeom>
          <a:noFill/>
          <a:ln w="9525">
            <a:noFill/>
            <a:miter lim="800000"/>
            <a:headEnd/>
            <a:tailEnd/>
          </a:ln>
        </p:spPr>
        <p:txBody>
          <a:bodyPr>
            <a:spAutoFit/>
          </a:bodyPr>
          <a:lstStyle/>
          <a:p>
            <a:r>
              <a:rPr lang="en-US" sz="2400">
                <a:latin typeface="Calibri" pitchFamily="34" charset="0"/>
              </a:rPr>
              <a:t>Q: </a:t>
            </a:r>
            <a:r>
              <a:rPr lang="en-US" sz="2400">
                <a:solidFill>
                  <a:srgbClr val="FFC000"/>
                </a:solidFill>
                <a:latin typeface="Calibri" pitchFamily="34" charset="0"/>
              </a:rPr>
              <a:t>And this is the same as the two-sample t-test for independent means!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Title 1"/>
          <p:cNvSpPr>
            <a:spLocks noGrp="1"/>
          </p:cNvSpPr>
          <p:nvPr>
            <p:ph type="title"/>
          </p:nvPr>
        </p:nvSpPr>
        <p:spPr>
          <a:xfrm>
            <a:off x="457200" y="-152400"/>
            <a:ext cx="8229600" cy="1143000"/>
          </a:xfrm>
        </p:spPr>
        <p:txBody>
          <a:bodyPr/>
          <a:lstStyle/>
          <a:p>
            <a:r>
              <a:rPr lang="en-US" smtClean="0"/>
              <a:t>Anorexia Question</a:t>
            </a:r>
          </a:p>
        </p:txBody>
      </p:sp>
      <p:sp>
        <p:nvSpPr>
          <p:cNvPr id="3" name="Content Placeholder 2"/>
          <p:cNvSpPr>
            <a:spLocks noGrp="1"/>
          </p:cNvSpPr>
          <p:nvPr>
            <p:ph idx="1"/>
          </p:nvPr>
        </p:nvSpPr>
        <p:spPr>
          <a:xfrm>
            <a:off x="457200" y="1066800"/>
            <a:ext cx="8229600" cy="5791200"/>
          </a:xfrm>
        </p:spPr>
        <p:txBody>
          <a:bodyPr rtlCol="0">
            <a:normAutofit fontScale="77500" lnSpcReduction="20000"/>
          </a:bodyPr>
          <a:lstStyle/>
          <a:p>
            <a:pPr fontAlgn="auto">
              <a:spcAft>
                <a:spcPts val="0"/>
              </a:spcAft>
              <a:buFont typeface="Arial" pitchFamily="34" charset="0"/>
              <a:buChar char="•"/>
              <a:defRPr/>
            </a:pPr>
            <a:r>
              <a:rPr lang="en-US" dirty="0" smtClean="0"/>
              <a:t>A recent study compared different psychological therapies for teenage girls suffering from anorexia, an eating disorder that can cause them to become dangerously underweight. </a:t>
            </a:r>
          </a:p>
          <a:p>
            <a:pPr fontAlgn="auto">
              <a:spcAft>
                <a:spcPts val="0"/>
              </a:spcAft>
              <a:buFont typeface="Arial" pitchFamily="34" charset="0"/>
              <a:buChar char="•"/>
              <a:defRPr/>
            </a:pPr>
            <a:r>
              <a:rPr lang="en-US" dirty="0" smtClean="0"/>
              <a:t>Each girl’s weight was measured before and after a period of therapy. </a:t>
            </a:r>
          </a:p>
          <a:p>
            <a:pPr fontAlgn="auto">
              <a:spcAft>
                <a:spcPts val="0"/>
              </a:spcAft>
              <a:buFont typeface="Arial" pitchFamily="34" charset="0"/>
              <a:buChar char="•"/>
              <a:defRPr/>
            </a:pPr>
            <a:r>
              <a:rPr lang="en-US" dirty="0" smtClean="0"/>
              <a:t>The variable of interest was weight change, defined as weight at the end of the study minus the weight at the beginning of the study. </a:t>
            </a:r>
          </a:p>
          <a:p>
            <a:pPr fontAlgn="auto">
              <a:spcAft>
                <a:spcPts val="0"/>
              </a:spcAft>
              <a:buFont typeface="Arial" pitchFamily="34" charset="0"/>
              <a:buChar char="•"/>
              <a:defRPr/>
            </a:pPr>
            <a:r>
              <a:rPr lang="en-US" dirty="0" smtClean="0"/>
              <a:t>The weight change variable was positive if the individual gained weight and negative if she lost weight. </a:t>
            </a:r>
          </a:p>
          <a:p>
            <a:pPr fontAlgn="auto">
              <a:spcAft>
                <a:spcPts val="0"/>
              </a:spcAft>
              <a:buFont typeface="Arial" pitchFamily="34" charset="0"/>
              <a:buChar char="•"/>
              <a:defRPr/>
            </a:pPr>
            <a:r>
              <a:rPr lang="en-US" dirty="0" smtClean="0"/>
              <a:t>It is feasible that weight could increase or decrease in response to the therapy. </a:t>
            </a:r>
          </a:p>
          <a:p>
            <a:pPr fontAlgn="auto">
              <a:spcAft>
                <a:spcPts val="0"/>
              </a:spcAft>
              <a:buFont typeface="Arial" pitchFamily="34" charset="0"/>
              <a:buChar char="•"/>
              <a:defRPr/>
            </a:pPr>
            <a:r>
              <a:rPr lang="en-US" dirty="0" smtClean="0"/>
              <a:t>In this study, 29 girls received a new experimental therapy. The data from the study (anorexia.sav) can be found on the course website. </a:t>
            </a:r>
          </a:p>
          <a:p>
            <a:pPr fontAlgn="auto">
              <a:spcAft>
                <a:spcPts val="0"/>
              </a:spcAft>
              <a:buFont typeface="Arial" pitchFamily="34" charset="0"/>
              <a:buNone/>
              <a:defRPr/>
            </a:pP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p:txBody>
          <a:bodyPr/>
          <a:lstStyle/>
          <a:p>
            <a:r>
              <a:rPr lang="en-US" smtClean="0"/>
              <a:t>Anorexia Question</a:t>
            </a:r>
          </a:p>
        </p:txBody>
      </p:sp>
      <p:sp>
        <p:nvSpPr>
          <p:cNvPr id="3" name="Content Placeholder 2"/>
          <p:cNvSpPr>
            <a:spLocks noGrp="1"/>
          </p:cNvSpPr>
          <p:nvPr>
            <p:ph idx="1"/>
          </p:nvPr>
        </p:nvSpPr>
        <p:spPr/>
        <p:txBody>
          <a:bodyPr rtlCol="0">
            <a:normAutofit fontScale="85000" lnSpcReduction="10000"/>
          </a:bodyPr>
          <a:lstStyle/>
          <a:p>
            <a:pPr marL="514350" indent="-514350" fontAlgn="auto">
              <a:spcAft>
                <a:spcPts val="0"/>
              </a:spcAft>
              <a:buFont typeface="+mj-lt"/>
              <a:buAutoNum type="arabicPeriod"/>
              <a:defRPr/>
            </a:pPr>
            <a:r>
              <a:rPr lang="en-US" dirty="0" err="1" smtClean="0"/>
              <a:t>Calculatethe</a:t>
            </a:r>
            <a:r>
              <a:rPr lang="en-US" dirty="0" smtClean="0"/>
              <a:t> mean weight change, the standard deviation of weight change, and standard error of the sampling mean.  </a:t>
            </a:r>
          </a:p>
          <a:p>
            <a:pPr marL="514350" indent="-514350" fontAlgn="auto">
              <a:spcAft>
                <a:spcPts val="0"/>
              </a:spcAft>
              <a:buFont typeface="+mj-lt"/>
              <a:buAutoNum type="arabicPeriod"/>
              <a:defRPr/>
            </a:pPr>
            <a:r>
              <a:rPr lang="en-US" dirty="0" smtClean="0"/>
              <a:t>What are the null and alternative hypotheses?</a:t>
            </a:r>
          </a:p>
          <a:p>
            <a:pPr marL="514350" indent="-514350" fontAlgn="auto">
              <a:spcAft>
                <a:spcPts val="0"/>
              </a:spcAft>
              <a:buFont typeface="+mj-lt"/>
              <a:buAutoNum type="arabicPeriod"/>
              <a:defRPr/>
            </a:pPr>
            <a:r>
              <a:rPr lang="en-US" dirty="0" smtClean="0"/>
              <a:t>What kind of test should you use (right, left, two-tailed)? Justify your choice.  What is the critical value at alpha = 0.05?</a:t>
            </a:r>
          </a:p>
          <a:p>
            <a:pPr marL="514350" indent="-514350" fontAlgn="auto">
              <a:spcAft>
                <a:spcPts val="0"/>
              </a:spcAft>
              <a:buFont typeface="+mj-lt"/>
              <a:buAutoNum type="arabicPeriod"/>
              <a:defRPr/>
            </a:pPr>
            <a:r>
              <a:rPr lang="en-US" dirty="0" smtClean="0"/>
              <a:t>What is the z-score that you obtained in your analysis? How does this compare to the critical value? What does that mean?</a:t>
            </a:r>
          </a:p>
          <a:p>
            <a:pPr marL="514350" indent="-514350" fontAlgn="auto">
              <a:spcAft>
                <a:spcPts val="0"/>
              </a:spcAft>
              <a:buFont typeface="+mj-lt"/>
              <a:buAutoNum type="arabicPeriod"/>
              <a:defRPr/>
            </a:pPr>
            <a:r>
              <a:rPr lang="en-US" dirty="0" smtClean="0"/>
              <a:t>What conclusion can you draw from your analysis? </a:t>
            </a:r>
          </a:p>
          <a:p>
            <a:pPr fontAlgn="auto">
              <a:spcAft>
                <a:spcPts val="0"/>
              </a:spcAft>
              <a:buFont typeface="Arial" pitchFamily="34" charset="0"/>
              <a:buChar char="•"/>
              <a:defRPr/>
            </a:pPr>
            <a:endParaRPr lang="en-US" dirty="0"/>
          </a:p>
        </p:txBody>
      </p:sp>
    </p:spTree>
  </p:cSld>
  <p:clrMapOvr>
    <a:masterClrMapping/>
  </p:clrMapOvr>
</p:sld>
</file>

<file path=ppt/theme/theme1.xml><?xml version="1.0" encoding="utf-8"?>
<a:theme xmlns:a="http://schemas.openxmlformats.org/drawingml/2006/main" name="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2701</TotalTime>
  <Words>1455</Words>
  <Application>Microsoft Office PowerPoint</Application>
  <PresentationFormat>On-screen Show (4:3)</PresentationFormat>
  <Paragraphs>159</Paragraphs>
  <Slides>29</Slides>
  <Notes>29</Notes>
  <HiddenSlides>0</HiddenSlides>
  <MMClips>0</MMClips>
  <ScaleCrop>false</ScaleCrop>
  <HeadingPairs>
    <vt:vector size="8" baseType="variant">
      <vt:variant>
        <vt:lpstr>Fonts Used</vt:lpstr>
      </vt:variant>
      <vt:variant>
        <vt:i4>4</vt:i4>
      </vt:variant>
      <vt:variant>
        <vt:lpstr>Design Template</vt:lpstr>
      </vt:variant>
      <vt:variant>
        <vt:i4>2</vt:i4>
      </vt:variant>
      <vt:variant>
        <vt:lpstr>Embedded OLE Servers</vt:lpstr>
      </vt:variant>
      <vt:variant>
        <vt:i4>2</vt:i4>
      </vt:variant>
      <vt:variant>
        <vt:lpstr>Slide Titles</vt:lpstr>
      </vt:variant>
      <vt:variant>
        <vt:i4>29</vt:i4>
      </vt:variant>
    </vt:vector>
  </HeadingPairs>
  <TitlesOfParts>
    <vt:vector size="37" baseType="lpstr">
      <vt:lpstr>Calibri</vt:lpstr>
      <vt:lpstr>Arial</vt:lpstr>
      <vt:lpstr>Symbol</vt:lpstr>
      <vt:lpstr>Times New Roman</vt:lpstr>
      <vt:lpstr>Office Theme</vt:lpstr>
      <vt:lpstr>Office Theme</vt:lpstr>
      <vt:lpstr>Document</vt:lpstr>
      <vt:lpstr>Equation</vt:lpstr>
      <vt:lpstr>Section #4 October 30th 2009 </vt:lpstr>
      <vt:lpstr>State Question</vt:lpstr>
      <vt:lpstr>Slide 3</vt:lpstr>
      <vt:lpstr>Review of Concepts </vt:lpstr>
      <vt:lpstr>Hypothesis Testing</vt:lpstr>
      <vt:lpstr>Variance &amp; Standard Deviation</vt:lpstr>
      <vt:lpstr>We        Sampling Distributions</vt:lpstr>
      <vt:lpstr>Central Limit Theorem</vt:lpstr>
      <vt:lpstr>Standard Error of Sampling Means</vt:lpstr>
      <vt:lpstr> significance levels ()  critical values </vt:lpstr>
      <vt:lpstr>Relationship between critical value and significance level (, alpha)</vt:lpstr>
      <vt:lpstr>confidence intervals</vt:lpstr>
      <vt:lpstr>Slide 13</vt:lpstr>
      <vt:lpstr>Test statistic &amp; p-values</vt:lpstr>
      <vt:lpstr>the actual test test statistic &amp; critical values</vt:lpstr>
      <vt:lpstr>Case II t-Tests (Chapter 11)</vt:lpstr>
      <vt:lpstr>Hypothesis Testing</vt:lpstr>
      <vt:lpstr>Sampling distribution of             </vt:lpstr>
      <vt:lpstr>Two Options</vt:lpstr>
      <vt:lpstr>1. Independent Means</vt:lpstr>
      <vt:lpstr>Calculating the t-statistic for independent means Step 2a: Compute Pooled Variance</vt:lpstr>
      <vt:lpstr>Slide 22</vt:lpstr>
      <vt:lpstr>Calculating the t-statistic for independent means Step 2c: Compute t-statistic </vt:lpstr>
      <vt:lpstr>2. Dependent Means</vt:lpstr>
      <vt:lpstr>Calculating the t-statistic for dependent means Step 2a: Compute sd of difference</vt:lpstr>
      <vt:lpstr>Slide 26</vt:lpstr>
      <vt:lpstr>Calculating the t-statistic for independent means Step 2c: Compute t-statistic </vt:lpstr>
      <vt:lpstr>Anorexia Question</vt:lpstr>
      <vt:lpstr>Anorexia Question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Carrie</dc:creator>
  <cp:lastModifiedBy>hakuta</cp:lastModifiedBy>
  <cp:revision>496</cp:revision>
  <dcterms:created xsi:type="dcterms:W3CDTF">2009-09-28T22:03:39Z</dcterms:created>
  <dcterms:modified xsi:type="dcterms:W3CDTF">2009-11-02T18:28:44Z</dcterms:modified>
</cp:coreProperties>
</file>